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50" r:id="rId2"/>
    <p:sldMasterId id="2147483651" r:id="rId3"/>
    <p:sldMasterId id="2147483652" r:id="rId4"/>
    <p:sldMasterId id="2147483653" r:id="rId5"/>
    <p:sldMasterId id="2147483654" r:id="rId6"/>
    <p:sldMasterId id="2147483722" r:id="rId7"/>
  </p:sldMasterIdLst>
  <p:notesMasterIdLst>
    <p:notesMasterId r:id="rId56"/>
  </p:notesMasterIdLst>
  <p:handoutMasterIdLst>
    <p:handoutMasterId r:id="rId57"/>
  </p:handoutMasterIdLst>
  <p:sldIdLst>
    <p:sldId id="256" r:id="rId8"/>
    <p:sldId id="258" r:id="rId9"/>
    <p:sldId id="259" r:id="rId10"/>
    <p:sldId id="261" r:id="rId11"/>
    <p:sldId id="263" r:id="rId12"/>
    <p:sldId id="282" r:id="rId13"/>
    <p:sldId id="267" r:id="rId14"/>
    <p:sldId id="269" r:id="rId15"/>
    <p:sldId id="285" r:id="rId16"/>
    <p:sldId id="315" r:id="rId17"/>
    <p:sldId id="271" r:id="rId18"/>
    <p:sldId id="272" r:id="rId19"/>
    <p:sldId id="273" r:id="rId20"/>
    <p:sldId id="274" r:id="rId21"/>
    <p:sldId id="275" r:id="rId22"/>
    <p:sldId id="286" r:id="rId23"/>
    <p:sldId id="313" r:id="rId24"/>
    <p:sldId id="288" r:id="rId25"/>
    <p:sldId id="291" r:id="rId26"/>
    <p:sldId id="292" r:id="rId27"/>
    <p:sldId id="293" r:id="rId28"/>
    <p:sldId id="294" r:id="rId29"/>
    <p:sldId id="290" r:id="rId30"/>
    <p:sldId id="276" r:id="rId31"/>
    <p:sldId id="314" r:id="rId32"/>
    <p:sldId id="312" r:id="rId33"/>
    <p:sldId id="295" r:id="rId34"/>
    <p:sldId id="296" r:id="rId35"/>
    <p:sldId id="297" r:id="rId36"/>
    <p:sldId id="298" r:id="rId37"/>
    <p:sldId id="299" r:id="rId38"/>
    <p:sldId id="300" r:id="rId39"/>
    <p:sldId id="302" r:id="rId40"/>
    <p:sldId id="303" r:id="rId41"/>
    <p:sldId id="304" r:id="rId42"/>
    <p:sldId id="327" r:id="rId43"/>
    <p:sldId id="305" r:id="rId44"/>
    <p:sldId id="307" r:id="rId45"/>
    <p:sldId id="308" r:id="rId46"/>
    <p:sldId id="309" r:id="rId47"/>
    <p:sldId id="310" r:id="rId48"/>
    <p:sldId id="311" r:id="rId49"/>
    <p:sldId id="325" r:id="rId50"/>
    <p:sldId id="326" r:id="rId51"/>
    <p:sldId id="323" r:id="rId52"/>
    <p:sldId id="324" r:id="rId53"/>
    <p:sldId id="328" r:id="rId54"/>
    <p:sldId id="329" r:id="rId55"/>
  </p:sldIdLst>
  <p:sldSz cx="9144000" cy="6858000" type="screen4x3"/>
  <p:notesSz cx="7077075" cy="9117013"/>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A37E21"/>
    <a:srgbClr val="906438"/>
    <a:srgbClr val="EAEAEA"/>
    <a:srgbClr val="DDDDDD"/>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1"/>
    <p:restoredTop sz="76431"/>
  </p:normalViewPr>
  <p:slideViewPr>
    <p:cSldViewPr>
      <p:cViewPr>
        <p:scale>
          <a:sx n="84" d="100"/>
          <a:sy n="84" d="100"/>
        </p:scale>
        <p:origin x="2984" y="440"/>
      </p:cViewPr>
      <p:guideLst>
        <p:guide orient="horz" pos="2160"/>
        <p:guide pos="2880"/>
      </p:guideLst>
    </p:cSldViewPr>
  </p:slideViewPr>
  <p:outlineViewPr>
    <p:cViewPr>
      <p:scale>
        <a:sx n="33" d="100"/>
        <a:sy n="33" d="100"/>
      </p:scale>
      <p:origin x="0" y="16752"/>
    </p:cViewPr>
  </p:outlineViewPr>
  <p:notesTextViewPr>
    <p:cViewPr>
      <p:scale>
        <a:sx n="155" d="100"/>
        <a:sy n="155" d="100"/>
      </p:scale>
      <p:origin x="0" y="0"/>
    </p:cViewPr>
  </p:notesTextViewPr>
  <p:sorterViewPr>
    <p:cViewPr>
      <p:scale>
        <a:sx n="1" d="1"/>
        <a:sy n="1" d="1"/>
      </p:scale>
      <p:origin x="0" y="12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handoutMaster" Target="handoutMasters/handoutMaster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3042" name="Rectangle 2"/>
          <p:cNvSpPr>
            <a:spLocks noGrp="1" noChangeArrowheads="1"/>
          </p:cNvSpPr>
          <p:nvPr>
            <p:ph type="hdr" sz="quarter"/>
          </p:nvPr>
        </p:nvSpPr>
        <p:spPr bwMode="auto">
          <a:xfrm>
            <a:off x="0" y="0"/>
            <a:ext cx="3067050" cy="455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smtClean="0">
                <a:cs typeface="+mn-cs"/>
              </a:defRPr>
            </a:lvl1pPr>
          </a:lstStyle>
          <a:p>
            <a:pPr>
              <a:defRPr/>
            </a:pPr>
            <a:endParaRPr lang="en-US"/>
          </a:p>
        </p:txBody>
      </p:sp>
      <p:sp>
        <p:nvSpPr>
          <p:cNvPr id="343043" name="Rectangle 3"/>
          <p:cNvSpPr>
            <a:spLocks noGrp="1" noChangeArrowheads="1"/>
          </p:cNvSpPr>
          <p:nvPr>
            <p:ph type="dt" sz="quarter" idx="1"/>
          </p:nvPr>
        </p:nvSpPr>
        <p:spPr bwMode="auto">
          <a:xfrm>
            <a:off x="4008438" y="0"/>
            <a:ext cx="3067050" cy="455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smtClean="0">
                <a:cs typeface="+mn-cs"/>
              </a:defRPr>
            </a:lvl1pPr>
          </a:lstStyle>
          <a:p>
            <a:pPr>
              <a:defRPr/>
            </a:pPr>
            <a:endParaRPr lang="en-US"/>
          </a:p>
        </p:txBody>
      </p:sp>
      <p:sp>
        <p:nvSpPr>
          <p:cNvPr id="343044" name="Rectangle 4"/>
          <p:cNvSpPr>
            <a:spLocks noGrp="1" noChangeArrowheads="1"/>
          </p:cNvSpPr>
          <p:nvPr>
            <p:ph type="ftr" sz="quarter" idx="2"/>
          </p:nvPr>
        </p:nvSpPr>
        <p:spPr bwMode="auto">
          <a:xfrm>
            <a:off x="0" y="8659813"/>
            <a:ext cx="3067050" cy="4556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smtClean="0">
                <a:cs typeface="+mn-cs"/>
              </a:defRPr>
            </a:lvl1pPr>
          </a:lstStyle>
          <a:p>
            <a:pPr>
              <a:defRPr/>
            </a:pPr>
            <a:endParaRPr lang="en-US"/>
          </a:p>
        </p:txBody>
      </p:sp>
      <p:sp>
        <p:nvSpPr>
          <p:cNvPr id="343045" name="Rectangle 5"/>
          <p:cNvSpPr>
            <a:spLocks noGrp="1" noChangeArrowheads="1"/>
          </p:cNvSpPr>
          <p:nvPr>
            <p:ph type="sldNum" sz="quarter" idx="3"/>
          </p:nvPr>
        </p:nvSpPr>
        <p:spPr bwMode="auto">
          <a:xfrm>
            <a:off x="4008438" y="8659813"/>
            <a:ext cx="3067050" cy="4556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smtClean="0">
                <a:cs typeface="+mn-cs"/>
              </a:defRPr>
            </a:lvl1pPr>
          </a:lstStyle>
          <a:p>
            <a:pPr>
              <a:defRPr/>
            </a:pPr>
            <a:fld id="{DD588ED5-8F44-DE45-8882-6BA5537E6644}" type="slidenum">
              <a:rPr lang="en-US"/>
              <a:pPr>
                <a:defRPr/>
              </a:pPr>
              <a:t>‹#›</a:t>
            </a:fld>
            <a:endParaRPr lang="en-US"/>
          </a:p>
        </p:txBody>
      </p:sp>
    </p:spTree>
    <p:extLst>
      <p:ext uri="{BB962C8B-B14F-4D97-AF65-F5344CB8AC3E}">
        <p14:creationId xmlns:p14="http://schemas.microsoft.com/office/powerpoint/2010/main" val="2208487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3067050" cy="455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smtClean="0">
                <a:cs typeface="+mn-cs"/>
              </a:defRPr>
            </a:lvl1pPr>
          </a:lstStyle>
          <a:p>
            <a:pPr>
              <a:defRPr/>
            </a:pPr>
            <a:endParaRPr lang="en-US"/>
          </a:p>
        </p:txBody>
      </p:sp>
      <p:sp>
        <p:nvSpPr>
          <p:cNvPr id="24579" name="Rectangle 3"/>
          <p:cNvSpPr>
            <a:spLocks noGrp="1" noChangeArrowheads="1"/>
          </p:cNvSpPr>
          <p:nvPr>
            <p:ph type="dt" idx="1"/>
          </p:nvPr>
        </p:nvSpPr>
        <p:spPr bwMode="auto">
          <a:xfrm>
            <a:off x="4008438" y="0"/>
            <a:ext cx="3067050" cy="455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smtClean="0">
                <a:cs typeface="+mn-cs"/>
              </a:defRPr>
            </a:lvl1pPr>
          </a:lstStyle>
          <a:p>
            <a:pPr>
              <a:defRPr/>
            </a:pPr>
            <a:endParaRPr lang="en-US"/>
          </a:p>
        </p:txBody>
      </p:sp>
      <p:sp>
        <p:nvSpPr>
          <p:cNvPr id="24580" name="Rectangle 4"/>
          <p:cNvSpPr>
            <a:spLocks noGrp="1" noRot="1" noChangeAspect="1" noChangeArrowheads="1" noTextEdit="1"/>
          </p:cNvSpPr>
          <p:nvPr>
            <p:ph type="sldImg" idx="2"/>
          </p:nvPr>
        </p:nvSpPr>
        <p:spPr bwMode="auto">
          <a:xfrm>
            <a:off x="1260475" y="684213"/>
            <a:ext cx="4557713" cy="3417887"/>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24581" name="Rectangle 5"/>
          <p:cNvSpPr>
            <a:spLocks noGrp="1" noChangeArrowheads="1"/>
          </p:cNvSpPr>
          <p:nvPr>
            <p:ph type="body" sz="quarter" idx="3"/>
          </p:nvPr>
        </p:nvSpPr>
        <p:spPr bwMode="auto">
          <a:xfrm>
            <a:off x="708025" y="4330700"/>
            <a:ext cx="5661025" cy="4102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4582" name="Rectangle 6"/>
          <p:cNvSpPr>
            <a:spLocks noGrp="1" noChangeArrowheads="1"/>
          </p:cNvSpPr>
          <p:nvPr>
            <p:ph type="ftr" sz="quarter" idx="4"/>
          </p:nvPr>
        </p:nvSpPr>
        <p:spPr bwMode="auto">
          <a:xfrm>
            <a:off x="0" y="8659813"/>
            <a:ext cx="3067050" cy="4556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smtClean="0">
                <a:cs typeface="+mn-cs"/>
              </a:defRPr>
            </a:lvl1pPr>
          </a:lstStyle>
          <a:p>
            <a:pPr>
              <a:defRPr/>
            </a:pPr>
            <a:endParaRPr lang="en-US"/>
          </a:p>
        </p:txBody>
      </p:sp>
      <p:sp>
        <p:nvSpPr>
          <p:cNvPr id="24583" name="Rectangle 7"/>
          <p:cNvSpPr>
            <a:spLocks noGrp="1" noChangeArrowheads="1"/>
          </p:cNvSpPr>
          <p:nvPr>
            <p:ph type="sldNum" sz="quarter" idx="5"/>
          </p:nvPr>
        </p:nvSpPr>
        <p:spPr bwMode="auto">
          <a:xfrm>
            <a:off x="4008438" y="8659813"/>
            <a:ext cx="3067050" cy="4556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smtClean="0">
                <a:cs typeface="+mn-cs"/>
              </a:defRPr>
            </a:lvl1pPr>
          </a:lstStyle>
          <a:p>
            <a:pPr>
              <a:defRPr/>
            </a:pPr>
            <a:fld id="{CE319DA1-08C2-374D-AEA5-536FB4374AE7}" type="slidenum">
              <a:rPr lang="en-US"/>
              <a:pPr>
                <a:defRPr/>
              </a:pPr>
              <a:t>‹#›</a:t>
            </a:fld>
            <a:endParaRPr lang="en-US"/>
          </a:p>
        </p:txBody>
      </p:sp>
    </p:spTree>
    <p:extLst>
      <p:ext uri="{BB962C8B-B14F-4D97-AF65-F5344CB8AC3E}">
        <p14:creationId xmlns:p14="http://schemas.microsoft.com/office/powerpoint/2010/main" val="26319511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FE1BAF4-0A7C-5645-869A-2218F95D1EE4}" type="slidenum">
              <a:rPr lang="en-US"/>
              <a:pPr>
                <a:defRPr/>
              </a:pPr>
              <a:t>1</a:t>
            </a:fld>
            <a:endParaRPr lang="en-US"/>
          </a:p>
        </p:txBody>
      </p:sp>
      <p:sp>
        <p:nvSpPr>
          <p:cNvPr id="351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51235" name="Rectangle 3"/>
          <p:cNvSpPr>
            <a:spLocks noGrp="1" noChangeArrowheads="1"/>
          </p:cNvSpPr>
          <p:nvPr>
            <p:ph type="body" idx="1"/>
          </p:nvPr>
        </p:nvSpPr>
        <p:spPr/>
        <p:txBody>
          <a:bodyPr/>
          <a:lstStyle/>
          <a:p>
            <a:pPr marL="228600" indent="-228600" eaLnBrk="1" hangingPunct="1">
              <a:defRPr/>
            </a:pPr>
            <a:r>
              <a:rPr lang="en-US" sz="1000" dirty="0">
                <a:cs typeface="+mn-cs"/>
              </a:rPr>
              <a:t>(This presentation was developed by ICR associates Pat Roy and Mark Rasche for use in lectures on biblical creation. The note text is sample verbiage to use as narration with the Power Point images. It may be altered or augmented as needed.)</a:t>
            </a:r>
          </a:p>
          <a:p>
            <a:pPr marL="228600" indent="-228600" eaLnBrk="1" hangingPunct="1">
              <a:defRPr/>
            </a:pPr>
            <a:r>
              <a:rPr lang="en-US" sz="1000" dirty="0">
                <a:cs typeface="+mn-cs"/>
              </a:rPr>
              <a:t>The issue of a young earth really is a battle over the </a:t>
            </a:r>
            <a:r>
              <a:rPr lang="en-US" sz="1000" b="1" i="1" dirty="0">
                <a:cs typeface="+mn-cs"/>
              </a:rPr>
              <a:t>authority</a:t>
            </a:r>
            <a:r>
              <a:rPr lang="en-US" sz="1000" dirty="0">
                <a:cs typeface="+mn-cs"/>
              </a:rPr>
              <a:t> of God</a:t>
            </a:r>
            <a:r>
              <a:rPr lang="fr-FR" altLang="ja-JP" sz="1000" dirty="0">
                <a:latin typeface="Arial"/>
                <a:cs typeface="+mn-cs"/>
              </a:rPr>
              <a:t>'</a:t>
            </a:r>
            <a:r>
              <a:rPr lang="en-US" sz="1000" dirty="0">
                <a:cs typeface="+mn-cs"/>
              </a:rPr>
              <a:t>s Word. A war is being waged against God</a:t>
            </a:r>
            <a:r>
              <a:rPr lang="fr-FR" altLang="ja-JP" sz="1000" dirty="0">
                <a:latin typeface="Arial"/>
                <a:cs typeface="+mn-cs"/>
              </a:rPr>
              <a:t>'</a:t>
            </a:r>
            <a:r>
              <a:rPr lang="en-US" sz="1000" dirty="0">
                <a:cs typeface="+mn-cs"/>
              </a:rPr>
              <a:t>s account of Genesis. The enemy</a:t>
            </a:r>
            <a:r>
              <a:rPr lang="fr-FR" altLang="ja-JP" sz="1000" dirty="0">
                <a:latin typeface="Arial"/>
                <a:cs typeface="+mn-cs"/>
              </a:rPr>
              <a:t>'</a:t>
            </a:r>
            <a:r>
              <a:rPr lang="en-US" sz="1000" dirty="0">
                <a:cs typeface="+mn-cs"/>
              </a:rPr>
              <a:t>s tactic has been the same from the very beginning. Talking to Eve, Satan questioned the meaning of God</a:t>
            </a:r>
            <a:r>
              <a:rPr lang="fr-FR" altLang="ja-JP" sz="1000" dirty="0">
                <a:latin typeface="Arial"/>
                <a:cs typeface="+mn-cs"/>
              </a:rPr>
              <a:t>'</a:t>
            </a:r>
            <a:r>
              <a:rPr lang="en-US" sz="1000" dirty="0">
                <a:cs typeface="+mn-cs"/>
              </a:rPr>
              <a:t>s words. And today he continues the very same by questioning the creation account. He asks, </a:t>
            </a:r>
            <a:r>
              <a:rPr lang="ja-JP" altLang="en-US" sz="1000" dirty="0">
                <a:latin typeface="Arial"/>
                <a:cs typeface="+mn-cs"/>
              </a:rPr>
              <a:t>“</a:t>
            </a:r>
            <a:r>
              <a:rPr lang="en-US" sz="1000" dirty="0">
                <a:cs typeface="+mn-cs"/>
              </a:rPr>
              <a:t>is it true what God has said?</a:t>
            </a:r>
            <a:r>
              <a:rPr lang="ja-JP" altLang="en-US" sz="1000" dirty="0">
                <a:latin typeface="Arial"/>
                <a:cs typeface="+mn-cs"/>
              </a:rPr>
              <a:t>”</a:t>
            </a:r>
            <a:r>
              <a:rPr lang="en-US" sz="1000" dirty="0">
                <a:cs typeface="+mn-cs"/>
              </a:rPr>
              <a:t> If Genesis falls, then the rest of the Bible falls! In Genesis we learn of the creation of all things; the literal fall into sin; the reason for the curse on creation; the entrance of sin, death, and suffering; and about the coming Savior. If these things are not literally true, then we have cause to question the rest of Scripture.</a:t>
            </a:r>
            <a:endParaRPr lang="en-US" sz="1000" b="1" dirty="0">
              <a:cs typeface="+mn-cs"/>
            </a:endParaRPr>
          </a:p>
          <a:p>
            <a:pPr marL="685800" lvl="1" indent="-228600" eaLnBrk="1" hangingPunct="1">
              <a:defRPr/>
            </a:pPr>
            <a:r>
              <a:rPr lang="en-US" sz="1000" dirty="0"/>
              <a:t>But the war against Genesis </a:t>
            </a:r>
            <a:r>
              <a:rPr lang="en-US" sz="1000" dirty="0" err="1"/>
              <a:t>hasn</a:t>
            </a:r>
            <a:r>
              <a:rPr lang="fr-FR" altLang="ja-JP" sz="1000" dirty="0">
                <a:latin typeface="Arial"/>
              </a:rPr>
              <a:t>'</a:t>
            </a:r>
            <a:r>
              <a:rPr lang="en-US" sz="1000" dirty="0"/>
              <a:t>t been a direct attack, rather a subtle one. Like the original lie by Satan, there have been those who have questioned the plain meaning of God</a:t>
            </a:r>
            <a:r>
              <a:rPr lang="fr-FR" altLang="ja-JP" sz="1000" dirty="0">
                <a:latin typeface="Arial"/>
              </a:rPr>
              <a:t>'</a:t>
            </a:r>
            <a:r>
              <a:rPr lang="en-US" sz="1000" dirty="0"/>
              <a:t>s Word. Using man</a:t>
            </a:r>
            <a:r>
              <a:rPr lang="fr-FR" altLang="ja-JP" sz="1000" dirty="0">
                <a:latin typeface="Arial"/>
              </a:rPr>
              <a:t>'</a:t>
            </a:r>
            <a:r>
              <a:rPr lang="en-US" sz="1000" dirty="0"/>
              <a:t>s scientific theories and human logic, they</a:t>
            </a:r>
            <a:r>
              <a:rPr lang="fr-FR" altLang="ja-JP" sz="1000" dirty="0">
                <a:latin typeface="Arial"/>
              </a:rPr>
              <a:t>'</a:t>
            </a:r>
            <a:r>
              <a:rPr lang="en-US" sz="1000" dirty="0" err="1"/>
              <a:t>ve</a:t>
            </a:r>
            <a:r>
              <a:rPr lang="en-US" sz="1000" dirty="0"/>
              <a:t> invented new interpretations of Genesis to supposedly fix scientific errors in God</a:t>
            </a:r>
            <a:r>
              <a:rPr lang="fr-FR" altLang="ja-JP" sz="1000" dirty="0">
                <a:latin typeface="Arial"/>
              </a:rPr>
              <a:t>'</a:t>
            </a:r>
            <a:r>
              <a:rPr lang="en-US" sz="1000" dirty="0"/>
              <a:t>s Word. Somewhere along the line, we quit asking what God was really saying, and instead choose the theory </a:t>
            </a:r>
            <a:r>
              <a:rPr lang="en-US" sz="1000" b="1" i="1" dirty="0"/>
              <a:t>we</a:t>
            </a:r>
            <a:r>
              <a:rPr lang="en-US" sz="1000" dirty="0"/>
              <a:t> think best fits the evidence</a:t>
            </a:r>
            <a:r>
              <a:rPr lang="en-US" sz="1000" b="1" dirty="0"/>
              <a:t>. </a:t>
            </a:r>
            <a:r>
              <a:rPr lang="en-US" sz="1000" dirty="0"/>
              <a:t>And now Christians have become confused over the issue. Many have adopted the stance that there are so many theories about creation, that no one will really know until we get to eternity. Do you see how the enemy is winning the war? He</a:t>
            </a:r>
            <a:r>
              <a:rPr lang="fr-FR" altLang="ja-JP" sz="1000" dirty="0">
                <a:latin typeface="Arial"/>
              </a:rPr>
              <a:t>'</a:t>
            </a:r>
            <a:r>
              <a:rPr lang="en-US" sz="1000" dirty="0"/>
              <a:t>s simply turned the whole thing into a non-issue. So it</a:t>
            </a:r>
            <a:r>
              <a:rPr lang="fr-FR" altLang="ja-JP" sz="1000" dirty="0">
                <a:latin typeface="Arial"/>
              </a:rPr>
              <a:t>'</a:t>
            </a:r>
            <a:r>
              <a:rPr lang="en-US" sz="1000" dirty="0"/>
              <a:t>s been reduced to a choice about your favorite flavor of creation theory -- just like picking your favorite flavor of ice-cream. It </a:t>
            </a:r>
            <a:r>
              <a:rPr lang="en-US" sz="1000" dirty="0" err="1"/>
              <a:t>doesn</a:t>
            </a:r>
            <a:r>
              <a:rPr lang="fr-FR" altLang="ja-JP" sz="1000" dirty="0">
                <a:latin typeface="Arial"/>
              </a:rPr>
              <a:t>'</a:t>
            </a:r>
            <a:r>
              <a:rPr lang="en-US" sz="1000" dirty="0"/>
              <a:t>t really matter -- it</a:t>
            </a:r>
            <a:r>
              <a:rPr lang="fr-FR" altLang="ja-JP" sz="1000" dirty="0">
                <a:latin typeface="Arial"/>
              </a:rPr>
              <a:t>'</a:t>
            </a:r>
            <a:r>
              <a:rPr lang="en-US" sz="1000" dirty="0"/>
              <a:t>s just a personal choice.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6549CC9-1201-4943-8899-C88C90948D3F}" type="slidenum">
              <a:rPr lang="en-US"/>
              <a:pPr>
                <a:defRPr/>
              </a:pPr>
              <a:t>10</a:t>
            </a:fld>
            <a:endParaRPr lang="en-US"/>
          </a:p>
        </p:txBody>
      </p:sp>
      <p:sp>
        <p:nvSpPr>
          <p:cNvPr id="3573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57379" name="Rectangle 3"/>
          <p:cNvSpPr>
            <a:spLocks noGrp="1" noChangeArrowheads="1"/>
          </p:cNvSpPr>
          <p:nvPr>
            <p:ph type="body" idx="1"/>
          </p:nvPr>
        </p:nvSpPr>
        <p:spPr/>
        <p:txBody>
          <a:bodyPr/>
          <a:lstStyle/>
          <a:p>
            <a:pPr marL="1600200" lvl="3" indent="-228600" eaLnBrk="1" hangingPunct="1">
              <a:defRPr/>
            </a:pPr>
            <a:r>
              <a:rPr lang="en-US" dirty="0"/>
              <a:t>Here</a:t>
            </a:r>
            <a:r>
              <a:rPr lang="fr-FR" altLang="ja-JP" dirty="0">
                <a:latin typeface="Arial"/>
              </a:rPr>
              <a:t>'</a:t>
            </a:r>
            <a:r>
              <a:rPr lang="en-US" dirty="0"/>
              <a:t>s the next problem. The proponents of this theory say that Genesis is simply giving us a general understanding of the events, not a day-by-day account.</a:t>
            </a:r>
            <a:endParaRPr lang="en-US" b="1" dirty="0"/>
          </a:p>
          <a:p>
            <a:pPr marL="2057400" lvl="4" indent="-228600" eaLnBrk="1" hangingPunct="1">
              <a:defRPr/>
            </a:pPr>
            <a:r>
              <a:rPr lang="en-US" dirty="0"/>
              <a:t>Look at this graphic. On the top is the order of events that we get from Genesis. On the bottom is the order of events based on an old-age scenario. In Genesis, the earth was created on day 1. Yet in the old-earth scenario, the earth </a:t>
            </a:r>
            <a:r>
              <a:rPr lang="en-US" dirty="0" err="1"/>
              <a:t>doesn</a:t>
            </a:r>
            <a:r>
              <a:rPr lang="fr-FR" altLang="ja-JP" dirty="0">
                <a:latin typeface="Arial"/>
              </a:rPr>
              <a:t>'</a:t>
            </a:r>
            <a:r>
              <a:rPr lang="en-US" dirty="0"/>
              <a:t>t come until much later. In the old-earth model the sun was created long before the earth, but in Genesis, it </a:t>
            </a:r>
            <a:r>
              <a:rPr lang="en-US" dirty="0" err="1"/>
              <a:t>wasn</a:t>
            </a:r>
            <a:r>
              <a:rPr lang="fr-FR" altLang="ja-JP" dirty="0">
                <a:latin typeface="Arial"/>
              </a:rPr>
              <a:t>'</a:t>
            </a:r>
            <a:r>
              <a:rPr lang="en-US" dirty="0"/>
              <a:t>t made until day 4. So these two models are completely out of sync. </a:t>
            </a:r>
            <a:endParaRPr lang="en-US" b="1" dirty="0"/>
          </a:p>
          <a:p>
            <a:pPr marL="1600200" lvl="3" indent="-228600" eaLnBrk="1" hangingPunct="1">
              <a:defRPr/>
            </a:pPr>
            <a:r>
              <a:rPr lang="en-US" dirty="0"/>
              <a:t>The question is, are these day long periods of time? I would say </a:t>
            </a:r>
            <a:r>
              <a:rPr lang="ja-JP" altLang="en-US" dirty="0">
                <a:latin typeface="Arial"/>
              </a:rPr>
              <a:t>“</a:t>
            </a:r>
            <a:r>
              <a:rPr lang="en-US" dirty="0"/>
              <a:t>no.</a:t>
            </a:r>
            <a:r>
              <a:rPr lang="ja-JP" altLang="en-US" dirty="0">
                <a:latin typeface="Arial"/>
              </a:rPr>
              <a:t>”</a:t>
            </a:r>
            <a:r>
              <a:rPr lang="en-US" dirty="0"/>
              <a:t> But I suppose– like my Protracted Resurrection Theory– that we could tweak the days until we stretch them out to long periods of time. But again the question is why? Why do we need to reinterpret these days to be long periods of time?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603FA07-E535-384C-87EF-69AC122B4C6B}" type="slidenum">
              <a:rPr lang="en-US"/>
              <a:pPr>
                <a:defRPr/>
              </a:pPr>
              <a:t>11</a:t>
            </a:fld>
            <a:endParaRPr lang="en-US"/>
          </a:p>
        </p:txBody>
      </p:sp>
      <p:sp>
        <p:nvSpPr>
          <p:cNvPr id="3584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58403" name="Rectangle 3"/>
          <p:cNvSpPr>
            <a:spLocks noGrp="1" noChangeArrowheads="1"/>
          </p:cNvSpPr>
          <p:nvPr>
            <p:ph type="body" idx="1"/>
          </p:nvPr>
        </p:nvSpPr>
        <p:spPr/>
        <p:txBody>
          <a:bodyPr/>
          <a:lstStyle/>
          <a:p>
            <a:pPr marL="1600200" lvl="3" indent="-228600" eaLnBrk="1" hangingPunct="1">
              <a:defRPr/>
            </a:pPr>
            <a:r>
              <a:rPr lang="en-US" dirty="0"/>
              <a:t>Before we talk about the final place in which we can insert the layers and fossils, there</a:t>
            </a:r>
            <a:r>
              <a:rPr lang="fr-FR" altLang="ja-JP" dirty="0">
                <a:latin typeface="Arial"/>
              </a:rPr>
              <a:t>'</a:t>
            </a:r>
            <a:r>
              <a:rPr lang="en-US" dirty="0"/>
              <a:t>s one more gargantuan problem I want to point out with trying to fit the long ages before </a:t>
            </a:r>
            <a:r>
              <a:rPr lang="en-US" i="1" dirty="0"/>
              <a:t>or</a:t>
            </a:r>
            <a:r>
              <a:rPr lang="en-US" dirty="0"/>
              <a:t> during creation week. In any old-earth scenario there would be animals living and dying millions of years before Adam and Eve even came on the scene.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0B489B6-0924-CF4E-9747-B927785A782E}" type="slidenum">
              <a:rPr lang="en-US"/>
              <a:pPr>
                <a:defRPr/>
              </a:pPr>
              <a:t>12</a:t>
            </a:fld>
            <a:endParaRPr lang="en-US"/>
          </a:p>
        </p:txBody>
      </p:sp>
      <p:sp>
        <p:nvSpPr>
          <p:cNvPr id="3594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59427" name="Rectangle 3"/>
          <p:cNvSpPr>
            <a:spLocks noGrp="1" noChangeArrowheads="1"/>
          </p:cNvSpPr>
          <p:nvPr>
            <p:ph type="body" idx="1"/>
          </p:nvPr>
        </p:nvSpPr>
        <p:spPr/>
        <p:txBody>
          <a:bodyPr/>
          <a:lstStyle/>
          <a:p>
            <a:pPr eaLnBrk="1" hangingPunct="1">
              <a:defRPr/>
            </a:pPr>
            <a:r>
              <a:rPr lang="en-US">
                <a:cs typeface="+mn-cs"/>
              </a:rPr>
              <a:t>But look at what God said about His finished creation in verse 31 of chapter 1. </a:t>
            </a:r>
            <a:r>
              <a:rPr lang="ja-JP" altLang="en-US">
                <a:latin typeface="Arial"/>
                <a:cs typeface="+mn-cs"/>
              </a:rPr>
              <a:t>“</a:t>
            </a:r>
            <a:r>
              <a:rPr lang="en-US" i="1">
                <a:cs typeface="+mn-cs"/>
              </a:rPr>
              <a:t>And God saw every thing that he had made, and, behold, it was very good. And the evening and the morning were the sixth day.</a:t>
            </a:r>
            <a:r>
              <a:rPr lang="ja-JP" altLang="en-US">
                <a:latin typeface="Arial"/>
                <a:cs typeface="+mn-cs"/>
              </a:rPr>
              <a:t>”</a:t>
            </a:r>
            <a:r>
              <a:rPr lang="en-US">
                <a:cs typeface="+mn-cs"/>
              </a:rPr>
              <a: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21D7859-7BF3-C346-82A0-470381BEB059}" type="slidenum">
              <a:rPr lang="en-US"/>
              <a:pPr>
                <a:defRPr/>
              </a:pPr>
              <a:t>13</a:t>
            </a:fld>
            <a:endParaRPr lang="en-US"/>
          </a:p>
        </p:txBody>
      </p:sp>
      <p:sp>
        <p:nvSpPr>
          <p:cNvPr id="3604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0451" name="Rectangle 3"/>
          <p:cNvSpPr>
            <a:spLocks noGrp="1" noChangeArrowheads="1"/>
          </p:cNvSpPr>
          <p:nvPr>
            <p:ph type="body" idx="1"/>
          </p:nvPr>
        </p:nvSpPr>
        <p:spPr/>
        <p:txBody>
          <a:bodyPr/>
          <a:lstStyle/>
          <a:p>
            <a:pPr marL="228600" indent="-228600" eaLnBrk="1" hangingPunct="1">
              <a:defRPr/>
            </a:pPr>
            <a:r>
              <a:rPr lang="en-US">
                <a:cs typeface="+mn-cs"/>
              </a:rPr>
              <a:t>Think about this: millions of years of animals ripping each other apart, killing one another, and eating each other. And then we get to the end of creation week, and the Creator pronounces all of the death, pain, and gore as </a:t>
            </a:r>
            <a:r>
              <a:rPr lang="ja-JP" altLang="en-US">
                <a:latin typeface="Arial"/>
                <a:cs typeface="+mn-cs"/>
              </a:rPr>
              <a:t>“</a:t>
            </a:r>
            <a:r>
              <a:rPr lang="en-US">
                <a:cs typeface="+mn-cs"/>
              </a:rPr>
              <a:t>very good</a:t>
            </a:r>
            <a:r>
              <a:rPr lang="ja-JP" altLang="en-US">
                <a:latin typeface="Arial"/>
                <a:cs typeface="+mn-cs"/>
              </a:rPr>
              <a:t>”</a:t>
            </a:r>
            <a:r>
              <a:rPr lang="en-US">
                <a:cs typeface="+mn-cs"/>
              </a:rPr>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6362A56-58B1-EA47-AA0F-B55AF35B4EFE}" type="slidenum">
              <a:rPr lang="en-US"/>
              <a:pPr>
                <a:defRPr/>
              </a:pPr>
              <a:t>14</a:t>
            </a:fld>
            <a:endParaRPr lang="en-US"/>
          </a:p>
        </p:txBody>
      </p:sp>
      <p:sp>
        <p:nvSpPr>
          <p:cNvPr id="3614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1475" name="Rectangle 3"/>
          <p:cNvSpPr>
            <a:spLocks noGrp="1" noChangeArrowheads="1"/>
          </p:cNvSpPr>
          <p:nvPr>
            <p:ph type="body" idx="1"/>
          </p:nvPr>
        </p:nvSpPr>
        <p:spPr/>
        <p:txBody>
          <a:bodyPr/>
          <a:lstStyle/>
          <a:p>
            <a:pPr marL="228600" indent="-228600" eaLnBrk="1" hangingPunct="1">
              <a:defRPr/>
            </a:pPr>
            <a:r>
              <a:rPr lang="en-US" dirty="0">
                <a:cs typeface="+mn-cs"/>
              </a:rPr>
              <a:t>But it gets worse. If animals lived and died before Adam, then we have the biggest theological problem of all! This means that death existed before mankind sinned. And this is in direct contradiction to the rest of the Bible that says death is a result of sin.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8464AC3-1ADA-334F-929A-2F8C4927009C}" type="slidenum">
              <a:rPr lang="en-US"/>
              <a:pPr>
                <a:defRPr/>
              </a:pPr>
              <a:t>15</a:t>
            </a:fld>
            <a:endParaRPr lang="en-US"/>
          </a:p>
        </p:txBody>
      </p:sp>
      <p:sp>
        <p:nvSpPr>
          <p:cNvPr id="3624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2499" name="Rectangle 3"/>
          <p:cNvSpPr>
            <a:spLocks noGrp="1" noChangeArrowheads="1"/>
          </p:cNvSpPr>
          <p:nvPr>
            <p:ph type="body" idx="1"/>
          </p:nvPr>
        </p:nvSpPr>
        <p:spPr/>
        <p:txBody>
          <a:bodyPr/>
          <a:lstStyle/>
          <a:p>
            <a:pPr marL="2076450" lvl="4" indent="-247650" eaLnBrk="1" hangingPunct="1">
              <a:defRPr/>
            </a:pPr>
            <a:r>
              <a:rPr lang="en-US" dirty="0"/>
              <a:t>Romans 5:12 says…  But if we say there were millions of years of death before man even existed, then death can no longer be the result of man</a:t>
            </a:r>
            <a:r>
              <a:rPr lang="fr-FR" altLang="ja-JP" dirty="0">
                <a:latin typeface="Arial"/>
              </a:rPr>
              <a:t>'</a:t>
            </a:r>
            <a:r>
              <a:rPr lang="en-US" dirty="0"/>
              <a:t>s rebellion. Instead death becomes a natural part of God</a:t>
            </a:r>
            <a:r>
              <a:rPr lang="fr-FR" altLang="ja-JP" dirty="0">
                <a:latin typeface="Arial"/>
              </a:rPr>
              <a:t>'</a:t>
            </a:r>
            <a:r>
              <a:rPr lang="en-US" dirty="0"/>
              <a:t>s creation – something that God calls </a:t>
            </a:r>
            <a:r>
              <a:rPr lang="ja-JP" altLang="en-US" dirty="0">
                <a:latin typeface="Arial"/>
              </a:rPr>
              <a:t>“</a:t>
            </a:r>
            <a:r>
              <a:rPr lang="en-US" dirty="0"/>
              <a:t>very good.</a:t>
            </a:r>
            <a:r>
              <a:rPr lang="ja-JP" altLang="en-US" dirty="0">
                <a:latin typeface="Arial"/>
              </a:rPr>
              <a:t>”</a:t>
            </a:r>
            <a:r>
              <a:rPr lang="en-US" dirty="0"/>
              <a:t> </a:t>
            </a:r>
            <a:endParaRPr lang="en-US" b="1" dirty="0"/>
          </a:p>
          <a:p>
            <a:pPr marL="2076450" lvl="4" indent="-247650" eaLnBrk="1" hangingPunct="1">
              <a:defRPr/>
            </a:pPr>
            <a:r>
              <a:rPr lang="en-US" dirty="0"/>
              <a:t>Jesus came to conquer death and pay our debt of sin. But if death was just a part of </a:t>
            </a:r>
            <a:r>
              <a:rPr lang="ja-JP" altLang="en-US" dirty="0">
                <a:latin typeface="Arial"/>
              </a:rPr>
              <a:t>“</a:t>
            </a:r>
            <a:r>
              <a:rPr lang="en-US" dirty="0"/>
              <a:t>very good creation</a:t>
            </a:r>
            <a:r>
              <a:rPr lang="ja-JP" altLang="en-US" dirty="0">
                <a:latin typeface="Arial"/>
              </a:rPr>
              <a:t>”</a:t>
            </a:r>
            <a:r>
              <a:rPr lang="en-US" dirty="0"/>
              <a:t> and not a penalty for sin, Christ</a:t>
            </a:r>
            <a:r>
              <a:rPr lang="fr-FR" altLang="ja-JP" dirty="0">
                <a:latin typeface="Arial"/>
              </a:rPr>
              <a:t>'</a:t>
            </a:r>
            <a:r>
              <a:rPr lang="en-US" dirty="0"/>
              <a:t>s death did not conquer sin. So, the old earth claim that death is not the result of sin absolutely wipes out Christ</a:t>
            </a:r>
            <a:r>
              <a:rPr lang="fr-FR" altLang="ja-JP" dirty="0">
                <a:latin typeface="Arial"/>
              </a:rPr>
              <a:t>'</a:t>
            </a:r>
            <a:r>
              <a:rPr lang="en-US" dirty="0"/>
              <a:t>s work on the cross!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F38493B-87B9-8148-9047-4F1A2EC9325C}" type="slidenum">
              <a:rPr lang="en-US"/>
              <a:pPr>
                <a:defRPr/>
              </a:pPr>
              <a:t>16</a:t>
            </a:fld>
            <a:endParaRPr lang="en-US"/>
          </a:p>
        </p:txBody>
      </p:sp>
      <p:sp>
        <p:nvSpPr>
          <p:cNvPr id="3635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3523" name="Rectangle 3"/>
          <p:cNvSpPr>
            <a:spLocks noGrp="1" noChangeArrowheads="1"/>
          </p:cNvSpPr>
          <p:nvPr>
            <p:ph type="body" idx="1"/>
          </p:nvPr>
        </p:nvSpPr>
        <p:spPr/>
        <p:txBody>
          <a:bodyPr/>
          <a:lstStyle/>
          <a:p>
            <a:pPr marL="228600" indent="-228600" eaLnBrk="1" hangingPunct="1">
              <a:defRPr/>
            </a:pPr>
            <a:r>
              <a:rPr lang="en-US" dirty="0">
                <a:cs typeface="+mn-cs"/>
              </a:rPr>
              <a:t>To hold to an old earth, some have tried to get around the problem of death by saying that animal death </a:t>
            </a:r>
            <a:r>
              <a:rPr lang="en-US" dirty="0" err="1">
                <a:cs typeface="+mn-cs"/>
              </a:rPr>
              <a:t>doesn</a:t>
            </a:r>
            <a:r>
              <a:rPr lang="fr-FR" altLang="ja-JP" dirty="0">
                <a:latin typeface="Arial"/>
                <a:cs typeface="+mn-cs"/>
              </a:rPr>
              <a:t>'</a:t>
            </a:r>
            <a:r>
              <a:rPr lang="en-US" dirty="0">
                <a:cs typeface="+mn-cs"/>
              </a:rPr>
              <a:t>t count. But the Bible in Romans 8:20-22 tells us that man</a:t>
            </a:r>
            <a:r>
              <a:rPr lang="fr-FR" altLang="ja-JP" dirty="0">
                <a:latin typeface="Arial"/>
                <a:cs typeface="+mn-cs"/>
              </a:rPr>
              <a:t>'</a:t>
            </a:r>
            <a:r>
              <a:rPr lang="en-US" dirty="0">
                <a:cs typeface="+mn-cs"/>
              </a:rPr>
              <a:t>s rebellion affected the entire creation, including animals. </a:t>
            </a:r>
            <a:r>
              <a:rPr lang="en-US" altLang="ja-JP" i="1" dirty="0">
                <a:latin typeface="Arial"/>
                <a:cs typeface="+mn-cs"/>
              </a:rPr>
              <a:t>[Read verses]</a:t>
            </a:r>
            <a:endParaRPr lang="en-US" i="1" dirty="0">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79D0DDB-FEB8-2C4D-A313-2E6D368D6A02}" type="slidenum">
              <a:rPr lang="en-US"/>
              <a:pPr>
                <a:defRPr/>
              </a:pPr>
              <a:t>17</a:t>
            </a:fld>
            <a:endParaRPr lang="en-US"/>
          </a:p>
        </p:txBody>
      </p:sp>
      <p:sp>
        <p:nvSpPr>
          <p:cNvPr id="3645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4547" name="Rectangle 3"/>
          <p:cNvSpPr>
            <a:spLocks noGrp="1" noChangeArrowheads="1"/>
          </p:cNvSpPr>
          <p:nvPr>
            <p:ph type="body" idx="1"/>
          </p:nvPr>
        </p:nvSpPr>
        <p:spPr/>
        <p:txBody>
          <a:bodyPr/>
          <a:lstStyle/>
          <a:p>
            <a:pPr marL="247650" indent="-247650" eaLnBrk="1" hangingPunct="1">
              <a:defRPr/>
            </a:pPr>
            <a:r>
              <a:rPr lang="en-US" dirty="0">
                <a:cs typeface="+mn-cs"/>
              </a:rPr>
              <a:t>Another way to get around this problem is to claim that only </a:t>
            </a:r>
            <a:r>
              <a:rPr lang="en-US" i="1" dirty="0">
                <a:cs typeface="+mn-cs"/>
              </a:rPr>
              <a:t>spiritual</a:t>
            </a:r>
            <a:r>
              <a:rPr lang="en-US" dirty="0">
                <a:cs typeface="+mn-cs"/>
              </a:rPr>
              <a:t> death is the result of sin--that physical death is natural. To that I have two simple questions. If Adam and Eve where supposed to live forever, and they are now dead, what killed them? Secondly, why did Christ have to die a physical death? To get around these questions, one must do a lot of theological patch-jobs.</a:t>
            </a:r>
          </a:p>
          <a:p>
            <a:pPr marL="247650" indent="-247650" eaLnBrk="1" hangingPunct="1">
              <a:defRPr/>
            </a:pPr>
            <a:r>
              <a:rPr lang="en-US" dirty="0">
                <a:cs typeface="+mn-cs"/>
              </a:rPr>
              <a:t>This is why young-earth creationists are willing to draw a line in the sand over this issue. If you truly add long periods of time before or during creation week, it causes huge theological problems – even wiping out the meaning of sin, death, and Christ</a:t>
            </a:r>
            <a:r>
              <a:rPr lang="fr-FR" altLang="ja-JP" dirty="0">
                <a:latin typeface="Arial"/>
                <a:cs typeface="+mn-cs"/>
              </a:rPr>
              <a:t>'</a:t>
            </a:r>
            <a:r>
              <a:rPr lang="en-US" dirty="0">
                <a:cs typeface="+mn-cs"/>
              </a:rPr>
              <a:t>s very reason for dying on the cross. And again the question is why? Why do we have to try to do so many theological and scriptural gymnastics to hold to the old-earth idea?</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DD3069B-128F-EC41-AAAE-74FF393C5FEA}" type="slidenum">
              <a:rPr lang="en-US"/>
              <a:pPr>
                <a:defRPr/>
              </a:pPr>
              <a:t>18</a:t>
            </a:fld>
            <a:endParaRPr lang="en-US"/>
          </a:p>
        </p:txBody>
      </p:sp>
      <p:sp>
        <p:nvSpPr>
          <p:cNvPr id="3655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5571" name="Rectangle 3"/>
          <p:cNvSpPr>
            <a:spLocks noGrp="1" noChangeArrowheads="1"/>
          </p:cNvSpPr>
          <p:nvPr>
            <p:ph type="body" idx="1"/>
          </p:nvPr>
        </p:nvSpPr>
        <p:spPr/>
        <p:txBody>
          <a:bodyPr/>
          <a:lstStyle/>
          <a:p>
            <a:pPr marL="1162050" lvl="2" indent="-247650" eaLnBrk="1" hangingPunct="1">
              <a:defRPr/>
            </a:pPr>
            <a:r>
              <a:rPr lang="en-US" sz="1000" dirty="0"/>
              <a:t>So, if the geologic layers and the fossils don</a:t>
            </a:r>
            <a:r>
              <a:rPr lang="fr-FR" altLang="ja-JP" sz="1000" dirty="0">
                <a:latin typeface="Arial"/>
              </a:rPr>
              <a:t>'</a:t>
            </a:r>
            <a:r>
              <a:rPr lang="en-US" sz="1000" dirty="0"/>
              <a:t>t fit before or during the creation week, where can we fit them in a biblical timeframe? Most geologists will agree that many of the large rock layers were deposited in water-related conditions. Further, to deposit the fossil record, we would need to kill millions of animals and quickly deposit them in wet sediments. Is there a biblical explanation for this? </a:t>
            </a:r>
            <a:r>
              <a:rPr lang="en-US" sz="1000" b="1" dirty="0"/>
              <a:t>[wait for the audience to answer]</a:t>
            </a:r>
            <a:r>
              <a:rPr lang="en-US" sz="1000" dirty="0"/>
              <a:t>. That</a:t>
            </a:r>
            <a:r>
              <a:rPr lang="fr-FR" altLang="ja-JP" sz="1000" dirty="0">
                <a:latin typeface="Arial"/>
              </a:rPr>
              <a:t>'</a:t>
            </a:r>
            <a:r>
              <a:rPr lang="en-US" sz="1000" dirty="0"/>
              <a:t>s right, the worldwide flood!</a:t>
            </a:r>
            <a:endParaRPr lang="en-US" sz="1000" b="1" dirty="0"/>
          </a:p>
          <a:p>
            <a:pPr marL="1619250" lvl="3" indent="-247650" eaLnBrk="1" hangingPunct="1">
              <a:defRPr/>
            </a:pPr>
            <a:r>
              <a:rPr lang="en-US" sz="1000" dirty="0"/>
              <a:t>There is a vast blanket of sedimentary rock layers that stretches over most of North America, and almost every continent. It contains marine fossils, which indicates that the oceans were over the continents at one time. </a:t>
            </a:r>
            <a:endParaRPr lang="en-US" sz="1000" b="1" dirty="0"/>
          </a:p>
          <a:p>
            <a:pPr marL="2076450" lvl="4" indent="-247650" eaLnBrk="1" hangingPunct="1">
              <a:defRPr/>
            </a:pPr>
            <a:r>
              <a:rPr lang="en-US" sz="1000" dirty="0"/>
              <a:t>Now there are different ways to interpret these sedimentary rock layers. The standard way is known as the uniformitarian way. A uniformitarian geologist looks at the current rates, and calculates backwards to find out the age. For example, if one layer accumulates per year and there are a million layers, we might assume that it took a million years for the whole sequence to form.</a:t>
            </a:r>
            <a:endParaRPr lang="en-US" sz="1000" b="1" dirty="0"/>
          </a:p>
          <a:p>
            <a:pPr marL="2076450" lvl="4" indent="-247650" eaLnBrk="1" hangingPunct="1">
              <a:defRPr/>
            </a:pPr>
            <a:r>
              <a:rPr lang="en-US" sz="1000" dirty="0"/>
              <a:t>On the other hand, a catastrophist geologist says that most of the geologic record was not deposited slowly and gradually, but is actually the results of catastrophic events---that a large amount of geologic work was done in a short period of time.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5BC9875-0E83-7146-87C8-68E7717EFD89}" type="slidenum">
              <a:rPr lang="en-US"/>
              <a:pPr>
                <a:defRPr/>
              </a:pPr>
              <a:t>19</a:t>
            </a:fld>
            <a:endParaRPr lang="en-US"/>
          </a:p>
        </p:txBody>
      </p:sp>
      <p:sp>
        <p:nvSpPr>
          <p:cNvPr id="3665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6595" name="Rectangle 3"/>
          <p:cNvSpPr>
            <a:spLocks noGrp="1" noChangeArrowheads="1"/>
          </p:cNvSpPr>
          <p:nvPr>
            <p:ph type="body" idx="1"/>
          </p:nvPr>
        </p:nvSpPr>
        <p:spPr/>
        <p:txBody>
          <a:bodyPr/>
          <a:lstStyle/>
          <a:p>
            <a:pPr marL="228600" indent="-228600" eaLnBrk="1" hangingPunct="1">
              <a:defRPr/>
            </a:pPr>
            <a:r>
              <a:rPr lang="en-US" dirty="0">
                <a:cs typeface="+mn-cs"/>
              </a:rPr>
              <a:t>So who</a:t>
            </a:r>
            <a:r>
              <a:rPr lang="fr-FR" altLang="ja-JP" dirty="0">
                <a:latin typeface="Arial"/>
                <a:cs typeface="+mn-cs"/>
              </a:rPr>
              <a:t>'</a:t>
            </a:r>
            <a:r>
              <a:rPr lang="en-US" dirty="0">
                <a:cs typeface="+mn-cs"/>
              </a:rPr>
              <a:t>s right? Let</a:t>
            </a:r>
            <a:r>
              <a:rPr lang="fr-FR" altLang="ja-JP" dirty="0">
                <a:latin typeface="Arial"/>
                <a:cs typeface="+mn-cs"/>
              </a:rPr>
              <a:t>'</a:t>
            </a:r>
            <a:r>
              <a:rPr lang="en-US" dirty="0">
                <a:cs typeface="+mn-cs"/>
              </a:rPr>
              <a:t>s look at Mount St. Helens. On May 18, 1980, God set up the lab for us – the eruption of Mount St. Helens! The total energy output on May 18 was equivalent to 400 million tons of TNT--approximately 30,000 Hiroshima-size atomic bombs.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AAE2824-357B-404D-AE58-EBD1A93AD3F6}" type="slidenum">
              <a:rPr lang="en-US"/>
              <a:pPr>
                <a:defRPr/>
              </a:pPr>
              <a:t>2</a:t>
            </a:fld>
            <a:endParaRPr lang="en-US"/>
          </a:p>
        </p:txBody>
      </p:sp>
      <p:sp>
        <p:nvSpPr>
          <p:cNvPr id="256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5603" name="Rectangle 3"/>
          <p:cNvSpPr>
            <a:spLocks noGrp="1" noChangeArrowheads="1"/>
          </p:cNvSpPr>
          <p:nvPr>
            <p:ph type="body" idx="1"/>
          </p:nvPr>
        </p:nvSpPr>
        <p:spPr/>
        <p:txBody>
          <a:bodyPr/>
          <a:lstStyle/>
          <a:p>
            <a:pPr marL="704850" lvl="1" indent="-247650" eaLnBrk="1" hangingPunct="1">
              <a:defRPr/>
            </a:pPr>
            <a:r>
              <a:rPr lang="en-US" dirty="0"/>
              <a:t>As an analogy, I</a:t>
            </a:r>
            <a:r>
              <a:rPr lang="fr-FR" altLang="ja-JP" dirty="0">
                <a:latin typeface="Arial"/>
              </a:rPr>
              <a:t>'</a:t>
            </a:r>
            <a:r>
              <a:rPr lang="en-US" dirty="0"/>
              <a:t>d like to share a new theory about the death, burial, and resurrection of Christ called the Protracted Resurrection Theory.</a:t>
            </a:r>
            <a:endParaRPr lang="en-US" b="1" dirty="0"/>
          </a:p>
          <a:p>
            <a:pPr marL="1162050" lvl="2" indent="-247650" eaLnBrk="1" hangingPunct="1">
              <a:defRPr/>
            </a:pPr>
            <a:r>
              <a:rPr lang="en-US" dirty="0"/>
              <a:t>Turn with me to Mark 15:42-47. This is the account just after Christ</a:t>
            </a:r>
            <a:r>
              <a:rPr lang="fr-FR" altLang="ja-JP" dirty="0">
                <a:latin typeface="Arial"/>
              </a:rPr>
              <a:t>'</a:t>
            </a:r>
            <a:r>
              <a:rPr lang="en-US" dirty="0"/>
              <a:t>s death on the cross [read verses above]</a:t>
            </a:r>
          </a:p>
          <a:p>
            <a:pPr marL="1162050" lvl="2" indent="-247650" eaLnBrk="1" hangingPunct="1">
              <a:defRPr/>
            </a:pPr>
            <a:r>
              <a:rPr lang="en-US" dirty="0"/>
              <a:t>Here</a:t>
            </a:r>
            <a:r>
              <a:rPr lang="fr-FR" altLang="ja-JP" dirty="0">
                <a:latin typeface="Arial"/>
              </a:rPr>
              <a:t>'</a:t>
            </a:r>
            <a:r>
              <a:rPr lang="en-US" dirty="0"/>
              <a:t>s my contention concerning this passage. At the beginning of this account it was already evening, and remember, the Sabbath starts at sunset. But look at this long list of things that were supposedly done in between Christ</a:t>
            </a:r>
            <a:r>
              <a:rPr lang="fr-FR" altLang="ja-JP" dirty="0">
                <a:latin typeface="Arial"/>
              </a:rPr>
              <a:t>'</a:t>
            </a:r>
            <a:r>
              <a:rPr lang="en-US" dirty="0"/>
              <a:t>s death and the Sabbath. There </a:t>
            </a:r>
            <a:r>
              <a:rPr lang="en-US" dirty="0" err="1"/>
              <a:t>wasn</a:t>
            </a:r>
            <a:r>
              <a:rPr lang="fr-FR" altLang="ja-JP" dirty="0">
                <a:latin typeface="Arial"/>
              </a:rPr>
              <a:t>'</a:t>
            </a:r>
            <a:r>
              <a:rPr lang="en-US" dirty="0"/>
              <a:t>t enough time. So I believe these events had to stretch over a few days. In other words, the days during Christ</a:t>
            </a:r>
            <a:r>
              <a:rPr lang="fr-FR" altLang="ja-JP" dirty="0">
                <a:latin typeface="Arial"/>
              </a:rPr>
              <a:t>'</a:t>
            </a:r>
            <a:r>
              <a:rPr lang="en-US" dirty="0"/>
              <a:t>s burial were not actual days, but longer periods of time.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A279D9B-9EA3-CE46-9446-7B8207C2FC51}" type="slidenum">
              <a:rPr lang="en-US"/>
              <a:pPr>
                <a:defRPr/>
              </a:pPr>
              <a:t>20</a:t>
            </a:fld>
            <a:endParaRPr lang="en-US"/>
          </a:p>
        </p:txBody>
      </p:sp>
      <p:sp>
        <p:nvSpPr>
          <p:cNvPr id="3676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7619" name="Rectangle 3"/>
          <p:cNvSpPr>
            <a:spLocks noGrp="1" noChangeArrowheads="1"/>
          </p:cNvSpPr>
          <p:nvPr>
            <p:ph type="body" idx="1"/>
          </p:nvPr>
        </p:nvSpPr>
        <p:spPr/>
        <p:txBody>
          <a:bodyPr/>
          <a:lstStyle/>
          <a:p>
            <a:pPr marL="247650" indent="-247650" eaLnBrk="1" hangingPunct="1">
              <a:defRPr/>
            </a:pPr>
            <a:r>
              <a:rPr lang="en-US">
                <a:cs typeface="+mn-cs"/>
              </a:rPr>
              <a:t>During the eruption, the largest landslide ever captured on film deposited one-half cubic mile of rock and ice north of the volcano. Then in June of that same year, the mountain erupted again, this time with powerful pyroclastic flows. These flows were high-speed slurries of broken rocks, pumice, and ash -- all suspended in super-heated gases. As it blasted down the mountain the gas began to dissipate, and the material began skipping along the ground, sorting itself as it formed 200 distinct layers in less than three hours! And while this was the result of materials suspended in gasses, scientists now know these same physics apply to water dynamics. When we look at the layering left behind, it reminds us of sedimentary rock layers in the Grand Canyon, which have been previously thought to be formed over a very long time as the layers gradually collected.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751F7EA-56F3-A84B-B8D5-7114A867A454}" type="slidenum">
              <a:rPr lang="en-US"/>
              <a:pPr>
                <a:defRPr/>
              </a:pPr>
              <a:t>21</a:t>
            </a:fld>
            <a:endParaRPr lang="en-US"/>
          </a:p>
        </p:txBody>
      </p:sp>
      <p:sp>
        <p:nvSpPr>
          <p:cNvPr id="3686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8643" name="Rectangle 3"/>
          <p:cNvSpPr>
            <a:spLocks noGrp="1" noChangeArrowheads="1"/>
          </p:cNvSpPr>
          <p:nvPr>
            <p:ph type="body" idx="1"/>
          </p:nvPr>
        </p:nvSpPr>
        <p:spPr/>
        <p:txBody>
          <a:bodyPr/>
          <a:lstStyle/>
          <a:p>
            <a:pPr eaLnBrk="1" hangingPunct="1">
              <a:defRPr/>
            </a:pPr>
            <a:r>
              <a:rPr lang="en-US" dirty="0">
                <a:cs typeface="+mn-cs"/>
              </a:rPr>
              <a:t>Another thing we learned about from Mount St. Helens was rapid erosion. Up on the mountain there is a place called Step Canyon. In the five months following the eruption this canyon was formed by mud and pyroclastic flows. This canyon is up to 700</a:t>
            </a:r>
            <a:r>
              <a:rPr lang="fr-FR" altLang="ja-JP" dirty="0">
                <a:latin typeface="Arial"/>
                <a:cs typeface="+mn-cs"/>
              </a:rPr>
              <a:t>'</a:t>
            </a:r>
            <a:r>
              <a:rPr lang="en-US" dirty="0">
                <a:cs typeface="+mn-cs"/>
              </a:rPr>
              <a:t> deep. To its east is </a:t>
            </a:r>
            <a:r>
              <a:rPr lang="en-US" dirty="0" err="1">
                <a:cs typeface="+mn-cs"/>
              </a:rPr>
              <a:t>Loowit</a:t>
            </a:r>
            <a:r>
              <a:rPr lang="en-US" dirty="0">
                <a:cs typeface="+mn-cs"/>
              </a:rPr>
              <a:t> Canyon.  Both canyons cut through 100</a:t>
            </a:r>
            <a:r>
              <a:rPr lang="fr-FR" altLang="ja-JP" dirty="0">
                <a:latin typeface="Arial"/>
                <a:cs typeface="+mn-cs"/>
              </a:rPr>
              <a:t>'</a:t>
            </a:r>
            <a:r>
              <a:rPr lang="en-US" dirty="0">
                <a:cs typeface="+mn-cs"/>
              </a:rPr>
              <a:t> of solid rock and there are now creeks flowing through each canyon.  Again, if we had not been there to see it, many would now claim that these canyons took a very long time to form. And yet we watched it happen in a few months!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D31DC2C-E787-5344-BFD9-EFEC943DD3E7}" type="slidenum">
              <a:rPr lang="en-US"/>
              <a:pPr>
                <a:defRPr/>
              </a:pPr>
              <a:t>22</a:t>
            </a:fld>
            <a:endParaRPr lang="en-US"/>
          </a:p>
        </p:txBody>
      </p:sp>
      <p:sp>
        <p:nvSpPr>
          <p:cNvPr id="3696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9667" name="Rectangle 3"/>
          <p:cNvSpPr>
            <a:spLocks noGrp="1" noChangeArrowheads="1"/>
          </p:cNvSpPr>
          <p:nvPr>
            <p:ph type="body" idx="1"/>
          </p:nvPr>
        </p:nvSpPr>
        <p:spPr/>
        <p:txBody>
          <a:bodyPr/>
          <a:lstStyle/>
          <a:p>
            <a:pPr marL="1600200" lvl="3" indent="-228600" eaLnBrk="1" hangingPunct="1">
              <a:defRPr/>
            </a:pPr>
            <a:r>
              <a:rPr lang="en-US" dirty="0"/>
              <a:t>Let</a:t>
            </a:r>
            <a:r>
              <a:rPr lang="fr-FR" altLang="ja-JP" dirty="0">
                <a:latin typeface="Arial"/>
              </a:rPr>
              <a:t>'</a:t>
            </a:r>
            <a:r>
              <a:rPr lang="en-US" dirty="0"/>
              <a:t>s talk very quickly about fossils. When an animal dies, it often decays or is eaten by predators. In order to become a fossil, something extraordinary must happen to preserve the animal remains! One good way would be to bury its remains rapidly and deeply. Then minerals can penetrate the animal</a:t>
            </a:r>
            <a:r>
              <a:rPr lang="fr-FR" altLang="ja-JP" dirty="0">
                <a:latin typeface="Arial"/>
              </a:rPr>
              <a:t>'</a:t>
            </a:r>
            <a:r>
              <a:rPr lang="en-US" dirty="0"/>
              <a:t>s body. For example, cells may be replaced or impregnated with silica. So there are two different ways to explain why we</a:t>
            </a:r>
            <a:r>
              <a:rPr lang="fr-FR" altLang="ja-JP" dirty="0">
                <a:latin typeface="Arial"/>
              </a:rPr>
              <a:t>'</a:t>
            </a:r>
            <a:r>
              <a:rPr lang="en-US" dirty="0" err="1"/>
              <a:t>ve</a:t>
            </a:r>
            <a:r>
              <a:rPr lang="en-US" dirty="0"/>
              <a:t> found millions of fossils.</a:t>
            </a:r>
            <a:endParaRPr lang="en-US" b="1" dirty="0"/>
          </a:p>
          <a:p>
            <a:pPr marL="2057400" lvl="4" indent="-228600" eaLnBrk="1" hangingPunct="1">
              <a:defRPr/>
            </a:pPr>
            <a:r>
              <a:rPr lang="en-US" b="1" dirty="0"/>
              <a:t>Old-Earth Scenario. </a:t>
            </a:r>
            <a:r>
              <a:rPr lang="en-US" dirty="0"/>
              <a:t>On one hand we can say that there have been millions of extraordinary events over millions of years that have created the millions of fossils that we</a:t>
            </a:r>
            <a:r>
              <a:rPr lang="fr-FR" altLang="ja-JP" dirty="0">
                <a:latin typeface="Arial"/>
              </a:rPr>
              <a:t>'</a:t>
            </a:r>
            <a:r>
              <a:rPr lang="en-US" dirty="0" err="1"/>
              <a:t>ve</a:t>
            </a:r>
            <a:r>
              <a:rPr lang="en-US" dirty="0"/>
              <a:t> discovered.</a:t>
            </a:r>
            <a:endParaRPr lang="en-US" b="1" dirty="0"/>
          </a:p>
          <a:p>
            <a:pPr marL="2057400" lvl="4" indent="-228600" eaLnBrk="1" hangingPunct="1">
              <a:defRPr/>
            </a:pPr>
            <a:r>
              <a:rPr lang="en-US" b="1" dirty="0"/>
              <a:t>Young-Earth Scenario.</a:t>
            </a:r>
            <a:r>
              <a:rPr lang="en-US" dirty="0"/>
              <a:t> On the other hand, we could say that there was one catastrophic event that killed millions of animals, rapidly covering them in sediment and causing quick fossilization.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2C95D33-8413-D447-95D1-4B4F85ED636A}" type="slidenum">
              <a:rPr lang="en-US"/>
              <a:pPr>
                <a:defRPr/>
              </a:pPr>
              <a:t>23</a:t>
            </a:fld>
            <a:endParaRPr lang="en-US"/>
          </a:p>
        </p:txBody>
      </p:sp>
      <p:sp>
        <p:nvSpPr>
          <p:cNvPr id="3706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70691" name="Rectangle 3"/>
          <p:cNvSpPr>
            <a:spLocks noGrp="1" noChangeArrowheads="1"/>
          </p:cNvSpPr>
          <p:nvPr>
            <p:ph type="body" idx="1"/>
          </p:nvPr>
        </p:nvSpPr>
        <p:spPr/>
        <p:txBody>
          <a:bodyPr/>
          <a:lstStyle/>
          <a:p>
            <a:pPr marL="228600" indent="-228600" eaLnBrk="1" hangingPunct="1">
              <a:defRPr/>
            </a:pPr>
            <a:r>
              <a:rPr lang="en-US" dirty="0">
                <a:cs typeface="+mn-cs"/>
              </a:rPr>
              <a:t>So which one is most convincing? What we find all around the world is mass-kill graveyards. For example, this is Dinosaur National Monument in Utah. They have found thousands of dinosaur fossils mixed with marine fossils. And this is the kind of thing we see all around the world – thousands of animals killed by large amounts of water and buried rapidly by large</a:t>
            </a:r>
            <a:r>
              <a:rPr lang="en-US" b="1" dirty="0">
                <a:cs typeface="+mn-cs"/>
              </a:rPr>
              <a:t> </a:t>
            </a:r>
            <a:r>
              <a:rPr lang="en-US" dirty="0">
                <a:cs typeface="+mn-cs"/>
              </a:rPr>
              <a:t>amounts of sediment. This is exactly what we</a:t>
            </a:r>
            <a:r>
              <a:rPr lang="fr-FR" altLang="ja-JP" dirty="0">
                <a:latin typeface="Arial"/>
                <a:cs typeface="+mn-cs"/>
              </a:rPr>
              <a:t>'</a:t>
            </a:r>
            <a:r>
              <a:rPr lang="en-US" dirty="0">
                <a:cs typeface="+mn-cs"/>
              </a:rPr>
              <a:t>d expect to see if there was a worldwide flood!</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D759F92-9B94-B64E-A407-BC4831B6D1D0}" type="slidenum">
              <a:rPr lang="en-US"/>
              <a:pPr>
                <a:defRPr/>
              </a:pPr>
              <a:t>24</a:t>
            </a:fld>
            <a:endParaRPr lang="en-US"/>
          </a:p>
        </p:txBody>
      </p:sp>
      <p:sp>
        <p:nvSpPr>
          <p:cNvPr id="3717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71715" name="Rectangle 3"/>
          <p:cNvSpPr>
            <a:spLocks noGrp="1" noChangeArrowheads="1"/>
          </p:cNvSpPr>
          <p:nvPr>
            <p:ph type="body" idx="1"/>
          </p:nvPr>
        </p:nvSpPr>
        <p:spPr/>
        <p:txBody>
          <a:bodyPr/>
          <a:lstStyle/>
          <a:p>
            <a:pPr marL="1600200" lvl="3" indent="-228600" eaLnBrk="1" hangingPunct="1">
              <a:lnSpc>
                <a:spcPct val="90000"/>
              </a:lnSpc>
              <a:defRPr/>
            </a:pPr>
            <a:r>
              <a:rPr lang="en-US" dirty="0"/>
              <a:t>So the evidence fits well with placing the layers and fossils during Noah</a:t>
            </a:r>
            <a:r>
              <a:rPr lang="fr-FR" altLang="ja-JP" dirty="0">
                <a:latin typeface="Arial"/>
              </a:rPr>
              <a:t>'</a:t>
            </a:r>
            <a:r>
              <a:rPr lang="en-US" dirty="0"/>
              <a:t>s Flood. But some of you are saying, </a:t>
            </a:r>
            <a:r>
              <a:rPr lang="ja-JP" altLang="en-US" dirty="0">
                <a:latin typeface="Arial"/>
              </a:rPr>
              <a:t>“</a:t>
            </a:r>
            <a:r>
              <a:rPr lang="en-US" dirty="0"/>
              <a:t>Look, I believe the literal Genesis, but just accept that the earth is old like science says.</a:t>
            </a:r>
            <a:r>
              <a:rPr lang="ja-JP" altLang="en-US" dirty="0">
                <a:latin typeface="Arial"/>
              </a:rPr>
              <a:t>”</a:t>
            </a:r>
            <a:r>
              <a:rPr lang="en-US" dirty="0"/>
              <a:t> Okay, but here</a:t>
            </a:r>
            <a:r>
              <a:rPr lang="fr-FR" altLang="ja-JP" dirty="0">
                <a:latin typeface="Arial"/>
              </a:rPr>
              <a:t>'</a:t>
            </a:r>
            <a:r>
              <a:rPr lang="en-US" dirty="0"/>
              <a:t>s the problem--you </a:t>
            </a:r>
            <a:r>
              <a:rPr lang="en-US" b="1" i="1" dirty="0"/>
              <a:t>have</a:t>
            </a:r>
            <a:r>
              <a:rPr lang="en-US" dirty="0"/>
              <a:t> to put those millions of years somewhere. What about after creation week, but before the Flood? No, that can</a:t>
            </a:r>
            <a:r>
              <a:rPr lang="fr-FR" altLang="ja-JP" dirty="0">
                <a:latin typeface="Arial"/>
              </a:rPr>
              <a:t>'</a:t>
            </a:r>
            <a:r>
              <a:rPr lang="en-US" dirty="0"/>
              <a:t>t work either because the Bible starts recording genealogies from Adam to Christ. While there may be a way to stretch these genealogies out, the max would only be several thousand years. So in the end there are only three options. The first two require major theological stunts and do not best fit the evidence from the geological and fossil record. The third option fits the layers and fossils, and is based on a plain reading of the Scriptures.</a:t>
            </a:r>
            <a:r>
              <a:rPr lang="en-US" b="1" dirty="0"/>
              <a:t> </a:t>
            </a:r>
          </a:p>
          <a:p>
            <a:pPr marL="2057400" lvl="4" indent="-228600" eaLnBrk="1" hangingPunct="1">
              <a:lnSpc>
                <a:spcPct val="90000"/>
              </a:lnSpc>
              <a:defRPr/>
            </a:pPr>
            <a:r>
              <a:rPr lang="en-US" b="1" dirty="0"/>
              <a:t>Wimpy flood. </a:t>
            </a:r>
            <a:r>
              <a:rPr lang="en-US" dirty="0"/>
              <a:t>I should also point out that to hold to an old earth you must reject the idea that the Flood did any real damage. We must either attribute the geologic layers and fossils to millions of years </a:t>
            </a:r>
            <a:r>
              <a:rPr lang="en-US" b="1" i="1" dirty="0"/>
              <a:t>or</a:t>
            </a:r>
            <a:r>
              <a:rPr lang="en-US" dirty="0"/>
              <a:t> to the worldwide Flood. So if you hold to the old-earth scenario, you have a wimpy flood that left no evidence whatsoever of the Lord</a:t>
            </a:r>
            <a:r>
              <a:rPr lang="fr-FR" altLang="ja-JP" dirty="0">
                <a:latin typeface="Arial"/>
              </a:rPr>
              <a:t>'</a:t>
            </a:r>
            <a:r>
              <a:rPr lang="en-US" dirty="0"/>
              <a:t>s wrath and judgment on the world!</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E40E854-2D1E-DB41-A9D8-D4C52562CE7F}" type="slidenum">
              <a:rPr lang="en-US"/>
              <a:pPr>
                <a:defRPr/>
              </a:pPr>
              <a:t>25</a:t>
            </a:fld>
            <a:endParaRPr lang="en-US"/>
          </a:p>
        </p:txBody>
      </p:sp>
      <p:sp>
        <p:nvSpPr>
          <p:cNvPr id="3727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72739" name="Rectangle 3"/>
          <p:cNvSpPr>
            <a:spLocks noGrp="1" noChangeArrowheads="1"/>
          </p:cNvSpPr>
          <p:nvPr>
            <p:ph type="body" idx="1"/>
          </p:nvPr>
        </p:nvSpPr>
        <p:spPr/>
        <p:txBody>
          <a:bodyPr/>
          <a:lstStyle/>
          <a:p>
            <a:pPr marL="1219200" lvl="2" indent="-304800" eaLnBrk="1" hangingPunct="1">
              <a:defRPr/>
            </a:pPr>
            <a:r>
              <a:rPr lang="en-US" dirty="0"/>
              <a:t>So if the third option is in agreement with the plain meaning of the Bible, and even explains the geologic ages and fossil record, why hold to the old earth? And here is the answer: Christians have been convinced that science has proven the earth old. So we don</a:t>
            </a:r>
            <a:r>
              <a:rPr lang="fr-FR" altLang="ja-JP" dirty="0">
                <a:latin typeface="Arial"/>
              </a:rPr>
              <a:t>'</a:t>
            </a:r>
            <a:r>
              <a:rPr lang="en-US" dirty="0"/>
              <a:t>t want to look foolish, or outdated. But why would we ever use man</a:t>
            </a:r>
            <a:r>
              <a:rPr lang="fr-FR" altLang="ja-JP" dirty="0">
                <a:latin typeface="Arial"/>
              </a:rPr>
              <a:t>'</a:t>
            </a:r>
            <a:r>
              <a:rPr lang="en-US" dirty="0"/>
              <a:t>s fallible human ideas to interpret God</a:t>
            </a:r>
            <a:r>
              <a:rPr lang="fr-FR" altLang="ja-JP" dirty="0">
                <a:latin typeface="Arial"/>
              </a:rPr>
              <a:t>'</a:t>
            </a:r>
            <a:r>
              <a:rPr lang="en-US" dirty="0"/>
              <a:t>s inerrant and perfect word of God? Romans 3:4 says, </a:t>
            </a:r>
            <a:r>
              <a:rPr lang="ja-JP" altLang="en-US" dirty="0">
                <a:latin typeface="Arial"/>
              </a:rPr>
              <a:t>“</a:t>
            </a:r>
            <a:r>
              <a:rPr lang="en-US" i="1" dirty="0"/>
              <a:t>God forbid: yea, let God be true, but every man a liar; as it is written, That thou </a:t>
            </a:r>
            <a:r>
              <a:rPr lang="en-US" i="1" dirty="0" err="1"/>
              <a:t>mightest</a:t>
            </a:r>
            <a:r>
              <a:rPr lang="en-US" i="1" dirty="0"/>
              <a:t> be justified in thy sayings, and </a:t>
            </a:r>
            <a:r>
              <a:rPr lang="en-US" i="1" dirty="0" err="1"/>
              <a:t>mightest</a:t>
            </a:r>
            <a:r>
              <a:rPr lang="en-US" i="1" dirty="0"/>
              <a:t> overcome when thou art judged.</a:t>
            </a:r>
            <a:r>
              <a:rPr lang="ja-JP" altLang="en-US" dirty="0">
                <a:latin typeface="Arial"/>
              </a:rPr>
              <a:t>”</a:t>
            </a:r>
            <a:r>
              <a:rPr lang="en-US" dirty="0"/>
              <a:t> </a:t>
            </a:r>
            <a:endParaRPr lang="en-US" b="1" dirty="0"/>
          </a:p>
          <a:p>
            <a:pPr marL="1676400" lvl="3" indent="-304800" eaLnBrk="1" hangingPunct="1">
              <a:defRPr/>
            </a:pPr>
            <a:r>
              <a:rPr lang="en-US" dirty="0"/>
              <a:t>I</a:t>
            </a:r>
            <a:r>
              <a:rPr lang="fr-FR" altLang="ja-JP" dirty="0">
                <a:latin typeface="Arial"/>
              </a:rPr>
              <a:t>'</a:t>
            </a:r>
            <a:r>
              <a:rPr lang="en-US" dirty="0"/>
              <a:t>m guessing there are some people right now in this audience who feel a large weight being taken off their shoulders. They</a:t>
            </a:r>
            <a:r>
              <a:rPr lang="fr-FR" altLang="ja-JP" dirty="0">
                <a:latin typeface="Arial"/>
              </a:rPr>
              <a:t>'</a:t>
            </a:r>
            <a:r>
              <a:rPr lang="en-US" dirty="0" err="1"/>
              <a:t>ve</a:t>
            </a:r>
            <a:r>
              <a:rPr lang="en-US" dirty="0"/>
              <a:t> wanted to just believe Genesis as it is, but felt a burden to fit it with man</a:t>
            </a:r>
            <a:r>
              <a:rPr lang="fr-FR" altLang="ja-JP" dirty="0">
                <a:latin typeface="Arial"/>
              </a:rPr>
              <a:t>'</a:t>
            </a:r>
            <a:r>
              <a:rPr lang="en-US" dirty="0"/>
              <a:t>s ideas and theories. Take the burden off—be free. Read God</a:t>
            </a:r>
            <a:r>
              <a:rPr lang="fr-FR" altLang="ja-JP" dirty="0">
                <a:latin typeface="Arial"/>
              </a:rPr>
              <a:t>'</a:t>
            </a:r>
            <a:r>
              <a:rPr lang="en-US" dirty="0"/>
              <a:t>s Word and just accept it as is!</a:t>
            </a:r>
            <a:endParaRPr lang="en-US" b="1" dirty="0"/>
          </a:p>
          <a:p>
            <a:pPr marL="304800" indent="-304800" eaLnBrk="1" hangingPunct="1">
              <a:defRPr/>
            </a:pPr>
            <a:r>
              <a:rPr lang="en-US" dirty="0">
                <a:cs typeface="+mn-cs"/>
              </a:rPr>
              <a:t>In my opinion this is where this talk could end. God</a:t>
            </a:r>
            <a:r>
              <a:rPr lang="fr-FR" altLang="ja-JP" dirty="0">
                <a:latin typeface="Arial"/>
                <a:cs typeface="+mn-cs"/>
              </a:rPr>
              <a:t>'</a:t>
            </a:r>
            <a:r>
              <a:rPr lang="en-US" dirty="0">
                <a:cs typeface="+mn-cs"/>
              </a:rPr>
              <a:t>s Word says it, that settles it. If Genesis says six days, then it</a:t>
            </a:r>
            <a:r>
              <a:rPr lang="fr-FR" altLang="ja-JP" dirty="0">
                <a:latin typeface="Arial"/>
                <a:cs typeface="+mn-cs"/>
              </a:rPr>
              <a:t>'</a:t>
            </a:r>
            <a:r>
              <a:rPr lang="en-US" dirty="0">
                <a:cs typeface="+mn-cs"/>
              </a:rPr>
              <a:t>s six days. But Christians have been intimidated by science, so I want to spend just a few minutes looking at the scientific evidence.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C7599A5-1750-DE4C-BB82-BC63F4897489}" type="slidenum">
              <a:rPr lang="en-US"/>
              <a:pPr>
                <a:defRPr/>
              </a:pPr>
              <a:t>26</a:t>
            </a:fld>
            <a:endParaRPr lang="en-US"/>
          </a:p>
        </p:txBody>
      </p:sp>
      <p:sp>
        <p:nvSpPr>
          <p:cNvPr id="3737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73763" name="Rectangle 3"/>
          <p:cNvSpPr>
            <a:spLocks noGrp="1" noChangeArrowheads="1"/>
          </p:cNvSpPr>
          <p:nvPr>
            <p:ph type="body" idx="1"/>
          </p:nvPr>
        </p:nvSpPr>
        <p:spPr/>
        <p:txBody>
          <a:bodyPr/>
          <a:lstStyle/>
          <a:p>
            <a:pPr marL="228600" indent="-228600" eaLnBrk="1" hangingPunct="1">
              <a:defRPr/>
            </a:pPr>
            <a:r>
              <a:rPr lang="en-US" dirty="0">
                <a:cs typeface="+mn-cs"/>
              </a:rPr>
              <a:t>There is a physicist named Dr. Russell Humphreys who has received many scientific honors and awards. He also worked for many years on the Particle Beam Fusion project and many others at Sandia National Laboratories in Albuquerque, New Mexico. This work involved geophysics and nuclear physics, both theoretical and experimental. He says, </a:t>
            </a:r>
            <a:r>
              <a:rPr lang="ja-JP" altLang="en-US" dirty="0">
                <a:latin typeface="Arial"/>
                <a:cs typeface="+mn-cs"/>
              </a:rPr>
              <a:t>“</a:t>
            </a:r>
            <a:r>
              <a:rPr lang="en-US" dirty="0">
                <a:cs typeface="+mn-cs"/>
              </a:rPr>
              <a:t>I estimate that there are probably several hundred processes that one could use to get an idea of the age of the earth. Only a few dozen, at most, of these processes seem to give you billions of years. The other 90 per cent of those processes give you ages much less than billions of years.</a:t>
            </a:r>
            <a:r>
              <a:rPr lang="ja-JP" altLang="en-US" dirty="0">
                <a:latin typeface="Arial"/>
                <a:cs typeface="+mn-cs"/>
              </a:rPr>
              <a:t>”</a:t>
            </a:r>
            <a:r>
              <a:rPr lang="en-US" dirty="0">
                <a:cs typeface="+mn-cs"/>
              </a:rPr>
              <a:t> So let</a:t>
            </a:r>
            <a:r>
              <a:rPr lang="fr-FR" altLang="ja-JP" dirty="0">
                <a:latin typeface="Arial"/>
                <a:cs typeface="+mn-cs"/>
              </a:rPr>
              <a:t>'</a:t>
            </a:r>
            <a:r>
              <a:rPr lang="en-US" dirty="0">
                <a:cs typeface="+mn-cs"/>
              </a:rPr>
              <a:t>s take a very quick look at some of these processes.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520D2CE-318B-8F46-8143-A3A84AE5942D}" type="slidenum">
              <a:rPr lang="en-US"/>
              <a:pPr>
                <a:defRPr/>
              </a:pPr>
              <a:t>27</a:t>
            </a:fld>
            <a:endParaRPr lang="en-US"/>
          </a:p>
        </p:txBody>
      </p:sp>
      <p:sp>
        <p:nvSpPr>
          <p:cNvPr id="665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6563" name="Rectangle 3"/>
          <p:cNvSpPr>
            <a:spLocks noGrp="1" noChangeArrowheads="1"/>
          </p:cNvSpPr>
          <p:nvPr>
            <p:ph type="body" idx="1"/>
          </p:nvPr>
        </p:nvSpPr>
        <p:spPr/>
        <p:txBody>
          <a:bodyPr/>
          <a:lstStyle/>
          <a:p>
            <a:pPr marL="247650" indent="-247650" eaLnBrk="1" hangingPunct="1">
              <a:defRPr/>
            </a:pPr>
            <a:r>
              <a:rPr lang="en-US" dirty="0">
                <a:cs typeface="+mn-cs"/>
              </a:rPr>
              <a:t>First are galaxies, like our own Milky Way. We</a:t>
            </a:r>
            <a:r>
              <a:rPr lang="fr-FR" altLang="ja-JP" dirty="0">
                <a:latin typeface="Arial"/>
                <a:cs typeface="+mn-cs"/>
              </a:rPr>
              <a:t>'</a:t>
            </a:r>
            <a:r>
              <a:rPr lang="en-US" dirty="0" err="1">
                <a:cs typeface="+mn-cs"/>
              </a:rPr>
              <a:t>ve</a:t>
            </a:r>
            <a:r>
              <a:rPr lang="en-US" dirty="0">
                <a:cs typeface="+mn-cs"/>
              </a:rPr>
              <a:t> observed that they rotate. The stars on the inside are moving much faster than those on the outside. If our galaxy – or others – were more than a few hundred million years old, they should be discs of featureless stars. But instead we still have very distinct arms. In an old-age model, the Milky Way should be at least 10 billion years old. A few hundred million years falls orders of magnitude below the time the old-earth theory needs. This upper limit destroys the age needed. But it</a:t>
            </a:r>
            <a:r>
              <a:rPr lang="fr-FR" altLang="ja-JP" dirty="0">
                <a:latin typeface="Arial"/>
                <a:cs typeface="+mn-cs"/>
              </a:rPr>
              <a:t>'</a:t>
            </a:r>
            <a:r>
              <a:rPr lang="en-US" dirty="0">
                <a:cs typeface="+mn-cs"/>
              </a:rPr>
              <a:t>s not a problem for us; 6,000 years falls easily under the upper limit of hundreds of millions of years. We don</a:t>
            </a:r>
            <a:r>
              <a:rPr lang="fr-FR" altLang="ja-JP" dirty="0">
                <a:latin typeface="Arial"/>
                <a:cs typeface="+mn-cs"/>
              </a:rPr>
              <a:t>'</a:t>
            </a:r>
            <a:r>
              <a:rPr lang="en-US" dirty="0">
                <a:cs typeface="+mn-cs"/>
              </a:rPr>
              <a:t>t know how wound-up our galaxy was when it began. No problem.</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646A381-DEDD-9247-B84E-13C0B5092489}" type="slidenum">
              <a:rPr lang="en-US"/>
              <a:pPr>
                <a:defRPr/>
              </a:pPr>
              <a:t>28</a:t>
            </a:fld>
            <a:endParaRPr lang="en-US"/>
          </a:p>
        </p:txBody>
      </p:sp>
      <p:sp>
        <p:nvSpPr>
          <p:cNvPr id="675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7587" name="Rectangle 3"/>
          <p:cNvSpPr>
            <a:spLocks noGrp="1" noChangeArrowheads="1"/>
          </p:cNvSpPr>
          <p:nvPr>
            <p:ph type="body" idx="1"/>
          </p:nvPr>
        </p:nvSpPr>
        <p:spPr/>
        <p:txBody>
          <a:bodyPr/>
          <a:lstStyle/>
          <a:p>
            <a:pPr eaLnBrk="1" hangingPunct="1">
              <a:defRPr/>
            </a:pPr>
            <a:r>
              <a:rPr lang="en-US" dirty="0">
                <a:cs typeface="+mn-cs"/>
              </a:rPr>
              <a:t>Here</a:t>
            </a:r>
            <a:r>
              <a:rPr lang="fr-FR" altLang="ja-JP" dirty="0">
                <a:latin typeface="Arial"/>
                <a:cs typeface="+mn-cs"/>
              </a:rPr>
              <a:t>'</a:t>
            </a:r>
            <a:r>
              <a:rPr lang="en-US" dirty="0">
                <a:cs typeface="+mn-cs"/>
              </a:rPr>
              <a:t>s another one. We</a:t>
            </a:r>
            <a:r>
              <a:rPr lang="fr-FR" altLang="ja-JP" dirty="0">
                <a:latin typeface="Arial"/>
                <a:cs typeface="+mn-cs"/>
              </a:rPr>
              <a:t>'</a:t>
            </a:r>
            <a:r>
              <a:rPr lang="en-US" dirty="0" err="1">
                <a:cs typeface="+mn-cs"/>
              </a:rPr>
              <a:t>ve</a:t>
            </a:r>
            <a:r>
              <a:rPr lang="en-US" dirty="0">
                <a:cs typeface="+mn-cs"/>
              </a:rPr>
              <a:t> observed that galaxies like ours experience a supernova about every 25 years. Now when these stars violently explode like this, they leave behind gas and dust remnants that will remain visible for over a million years. When we observe these remnants, we</a:t>
            </a:r>
            <a:r>
              <a:rPr lang="fr-FR" altLang="ja-JP" dirty="0">
                <a:latin typeface="Arial"/>
                <a:cs typeface="+mn-cs"/>
              </a:rPr>
              <a:t>'</a:t>
            </a:r>
            <a:r>
              <a:rPr lang="en-US" dirty="0" err="1">
                <a:cs typeface="+mn-cs"/>
              </a:rPr>
              <a:t>ve</a:t>
            </a:r>
            <a:r>
              <a:rPr lang="en-US" dirty="0">
                <a:cs typeface="+mn-cs"/>
              </a:rPr>
              <a:t> only been able to discover about 200 in our galaxy. That</a:t>
            </a:r>
            <a:r>
              <a:rPr lang="fr-FR" altLang="ja-JP" dirty="0">
                <a:latin typeface="Arial"/>
                <a:cs typeface="+mn-cs"/>
              </a:rPr>
              <a:t>'</a:t>
            </a:r>
            <a:r>
              <a:rPr lang="en-US" dirty="0">
                <a:cs typeface="+mn-cs"/>
              </a:rPr>
              <a:t>s consistent with 7,000 years worth of supernovae!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642429F-B3CA-1E46-A765-89745C5E1480}" type="slidenum">
              <a:rPr lang="en-US"/>
              <a:pPr>
                <a:defRPr/>
              </a:pPr>
              <a:t>29</a:t>
            </a:fld>
            <a:endParaRPr lang="en-US"/>
          </a:p>
        </p:txBody>
      </p:sp>
      <p:sp>
        <p:nvSpPr>
          <p:cNvPr id="3747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74787" name="Rectangle 3"/>
          <p:cNvSpPr>
            <a:spLocks noGrp="1" noChangeArrowheads="1"/>
          </p:cNvSpPr>
          <p:nvPr>
            <p:ph type="body" idx="1"/>
          </p:nvPr>
        </p:nvSpPr>
        <p:spPr/>
        <p:txBody>
          <a:bodyPr/>
          <a:lstStyle/>
          <a:p>
            <a:pPr marL="247650" indent="-247650" eaLnBrk="1" hangingPunct="1">
              <a:defRPr/>
            </a:pPr>
            <a:r>
              <a:rPr lang="en-US">
                <a:cs typeface="+mn-cs"/>
              </a:rPr>
              <a:t>Another process is the erosion of the continents. Each year wind and water erode about 20 billion tons of rock and dirt and dumps this erosion into the seas. Now about one billion tons are removed as a result of plate tectonics – for a grand total of 19 billion tons that accumulates annually. This erosion has formed a layer averaging about 400 meters deep for the entire ocean. At this rate a 400 meter layer should form in about 12 million years. Yet, according to old-earth scenarios, this erosion has been happening for over 3 billion years! Again the observed rate is far below the old-earth model. However, a worldwide flood would be a very plausible mechanism for providing more than enough erosion to account for what we see.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408AE91-A227-5E46-B969-C3A533FF3BFA}" type="slidenum">
              <a:rPr lang="en-US"/>
              <a:pPr>
                <a:defRPr/>
              </a:pPr>
              <a:t>3</a:t>
            </a:fld>
            <a:endParaRPr lang="en-US"/>
          </a:p>
        </p:txBody>
      </p:sp>
      <p:sp>
        <p:nvSpPr>
          <p:cNvPr id="266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627" name="Rectangle 3"/>
          <p:cNvSpPr>
            <a:spLocks noGrp="1" noChangeArrowheads="1"/>
          </p:cNvSpPr>
          <p:nvPr>
            <p:ph type="body" idx="1"/>
          </p:nvPr>
        </p:nvSpPr>
        <p:spPr/>
        <p:txBody>
          <a:bodyPr/>
          <a:lstStyle/>
          <a:p>
            <a:pPr marL="1162050" lvl="2" indent="-247650" eaLnBrk="1" hangingPunct="1">
              <a:defRPr/>
            </a:pPr>
            <a:r>
              <a:rPr lang="en-US" dirty="0"/>
              <a:t>But those of you familiar with Scripture may bring up I Corinthians 15:4 which says, </a:t>
            </a:r>
            <a:r>
              <a:rPr lang="ja-JP" altLang="en-US" dirty="0">
                <a:latin typeface="Arial"/>
              </a:rPr>
              <a:t>“</a:t>
            </a:r>
            <a:r>
              <a:rPr lang="en-US" i="1" dirty="0"/>
              <a:t>And that he was buried, and that he rose again the third day according to the scriptures:</a:t>
            </a:r>
            <a:r>
              <a:rPr lang="ja-JP" altLang="en-US" dirty="0">
                <a:latin typeface="Arial"/>
              </a:rPr>
              <a:t>”</a:t>
            </a:r>
            <a:r>
              <a:rPr lang="en-US" dirty="0"/>
              <a:t> At first glance this appears to support the idea that it all happened in three literal days. However the original Greek word for </a:t>
            </a:r>
            <a:r>
              <a:rPr lang="ja-JP" altLang="en-US" dirty="0">
                <a:latin typeface="Arial"/>
              </a:rPr>
              <a:t>“</a:t>
            </a:r>
            <a:r>
              <a:rPr lang="en-US" dirty="0"/>
              <a:t>day</a:t>
            </a:r>
            <a:r>
              <a:rPr lang="ja-JP" altLang="en-US" dirty="0">
                <a:latin typeface="Arial"/>
              </a:rPr>
              <a:t>”</a:t>
            </a:r>
            <a:r>
              <a:rPr lang="en-US" dirty="0"/>
              <a:t> in this passage is </a:t>
            </a:r>
            <a:r>
              <a:rPr lang="en-US" b="1" i="1" dirty="0" err="1"/>
              <a:t>hemera</a:t>
            </a:r>
            <a:r>
              <a:rPr lang="en-US" dirty="0"/>
              <a:t>. And those who study Greek can tell you that </a:t>
            </a:r>
            <a:r>
              <a:rPr lang="en-US" b="1" i="1" dirty="0" err="1"/>
              <a:t>hemera</a:t>
            </a:r>
            <a:r>
              <a:rPr lang="en-US" dirty="0"/>
              <a:t> can be used to describe a long period of time instead of a literal day. Therefore I propose that the days of the death, burial, and resurrection of Christ were long periods of time, not literal days.</a:t>
            </a:r>
            <a:endParaRPr lang="en-US" b="1" dirty="0"/>
          </a:p>
          <a:p>
            <a:pPr marL="1162050" lvl="2" indent="-247650" eaLnBrk="1" hangingPunct="1">
              <a:defRPr/>
            </a:pPr>
            <a:r>
              <a:rPr lang="en-US" dirty="0"/>
              <a:t>How many of you agree with me? </a:t>
            </a:r>
            <a:r>
              <a:rPr lang="en-US" b="1" dirty="0"/>
              <a:t>[wait for audience reply]</a:t>
            </a:r>
            <a:r>
              <a:rPr lang="en-US" dirty="0"/>
              <a:t>. Frankly, I don</a:t>
            </a:r>
            <a:r>
              <a:rPr lang="fr-FR" altLang="ja-JP" dirty="0">
                <a:latin typeface="Arial"/>
              </a:rPr>
              <a:t>'</a:t>
            </a:r>
            <a:r>
              <a:rPr lang="en-US" dirty="0"/>
              <a:t>t believe it either! But what if I wrote a book on this Protracted Resurrection Theory, and started going on the radio and TV promoting the idea? What if other big name Christian leaders joined me and also wrote books, started ministries and began websites all teaching the Protracted Resurrection Theory? Do you think it could begin to build a following? </a:t>
            </a:r>
            <a:r>
              <a:rPr lang="en-US" b="1" dirty="0"/>
              <a:t>[wait for audience reply]</a:t>
            </a:r>
            <a:r>
              <a:rPr lang="en-US" dirty="0"/>
              <a:t>. Soon churches would begin presenting the Protracted Resurrection Theory alongside the traditional interpretation. Some would begin to feel as if it was a complicated issue, and that we will never really have the answer until we are in eternity.</a:t>
            </a:r>
            <a:endParaRPr lang="en-US" b="1" dirty="0"/>
          </a:p>
          <a:p>
            <a:pPr marL="247650" indent="-247650" eaLnBrk="1" hangingPunct="1">
              <a:defRPr/>
            </a:pPr>
            <a:r>
              <a:rPr lang="en-US" dirty="0">
                <a:cs typeface="+mn-cs"/>
              </a:rPr>
              <a:t>But none of you believe in my new Protracted Resurrection Theory, do you? </a:t>
            </a:r>
            <a:r>
              <a:rPr lang="en-US" b="1" dirty="0">
                <a:cs typeface="+mn-cs"/>
              </a:rPr>
              <a:t>[wait for audience reply] </a:t>
            </a:r>
            <a:r>
              <a:rPr lang="en-US" dirty="0">
                <a:cs typeface="+mn-cs"/>
              </a:rPr>
              <a:t>That</a:t>
            </a:r>
            <a:r>
              <a:rPr lang="fr-FR" altLang="ja-JP" dirty="0">
                <a:latin typeface="Arial"/>
                <a:cs typeface="+mn-cs"/>
              </a:rPr>
              <a:t>'</a:t>
            </a:r>
            <a:r>
              <a:rPr lang="en-US" dirty="0">
                <a:cs typeface="+mn-cs"/>
              </a:rPr>
              <a:t>s right, because you know the truth. The Bible makes it clear, </a:t>
            </a:r>
            <a:r>
              <a:rPr lang="ja-JP" altLang="en-US" dirty="0">
                <a:latin typeface="Arial"/>
                <a:cs typeface="+mn-cs"/>
              </a:rPr>
              <a:t>“</a:t>
            </a:r>
            <a:r>
              <a:rPr lang="en-US" i="1" dirty="0">
                <a:cs typeface="+mn-cs"/>
              </a:rPr>
              <a:t>And that he was buried, and that he rose again the third day according to the scriptures.</a:t>
            </a:r>
            <a:r>
              <a:rPr lang="ja-JP" altLang="en-US" dirty="0">
                <a:latin typeface="Arial"/>
                <a:cs typeface="+mn-cs"/>
              </a:rPr>
              <a:t>”</a:t>
            </a:r>
            <a:r>
              <a:rPr lang="en-US" dirty="0">
                <a:cs typeface="+mn-cs"/>
              </a:rPr>
              <a:t> The meaning is so obvious, that a child could read it and come away with that understanding.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A23A225-A8A5-E54E-B768-13290024D388}" type="slidenum">
              <a:rPr lang="en-US"/>
              <a:pPr>
                <a:defRPr/>
              </a:pPr>
              <a:t>30</a:t>
            </a:fld>
            <a:endParaRPr lang="en-US"/>
          </a:p>
        </p:txBody>
      </p:sp>
      <p:sp>
        <p:nvSpPr>
          <p:cNvPr id="3758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75811" name="Rectangle 3"/>
          <p:cNvSpPr>
            <a:spLocks noGrp="1" noChangeArrowheads="1"/>
          </p:cNvSpPr>
          <p:nvPr>
            <p:ph type="body" idx="1"/>
          </p:nvPr>
        </p:nvSpPr>
        <p:spPr/>
        <p:txBody>
          <a:bodyPr/>
          <a:lstStyle/>
          <a:p>
            <a:pPr marL="247650" indent="-247650" eaLnBrk="1" hangingPunct="1">
              <a:defRPr/>
            </a:pPr>
            <a:r>
              <a:rPr lang="en-US" dirty="0">
                <a:cs typeface="+mn-cs"/>
              </a:rPr>
              <a:t>Along the same lines, every year rivers and other sources dump over 450 million tons of sodium into the ocean. Other natural processes remove about 27% of that salt each year. Using these numbers, if the ocean had no sodium to start with, it would have accumulated its present amount in less than 62 million years [slide text says 42 million years :-]. Again, this falls magnitudes below that needed for the old-age scenario of 3 billion years. But because the Genesis Flood would deposit much sodium into the ocean, it</a:t>
            </a:r>
            <a:r>
              <a:rPr lang="fr-FR" altLang="ja-JP" dirty="0">
                <a:latin typeface="Arial"/>
                <a:cs typeface="+mn-cs"/>
              </a:rPr>
              <a:t>'</a:t>
            </a:r>
            <a:r>
              <a:rPr lang="en-US" dirty="0">
                <a:cs typeface="+mn-cs"/>
              </a:rPr>
              <a:t>s not a problem in the young-earth model.</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CE70561-79C1-F74D-8C57-1768E597876E}" type="slidenum">
              <a:rPr lang="en-US"/>
              <a:pPr>
                <a:defRPr/>
              </a:pPr>
              <a:t>31</a:t>
            </a:fld>
            <a:endParaRPr lang="en-US"/>
          </a:p>
        </p:txBody>
      </p:sp>
      <p:sp>
        <p:nvSpPr>
          <p:cNvPr id="3768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76835" name="Rectangle 3"/>
          <p:cNvSpPr>
            <a:spLocks noGrp="1" noChangeArrowheads="1"/>
          </p:cNvSpPr>
          <p:nvPr>
            <p:ph type="body" idx="1"/>
          </p:nvPr>
        </p:nvSpPr>
        <p:spPr/>
        <p:txBody>
          <a:bodyPr/>
          <a:lstStyle/>
          <a:p>
            <a:pPr marL="247650" indent="-247650" eaLnBrk="1" hangingPunct="1">
              <a:defRPr/>
            </a:pPr>
            <a:r>
              <a:rPr lang="en-US" dirty="0">
                <a:cs typeface="+mn-cs"/>
              </a:rPr>
              <a:t>The energy in earth</a:t>
            </a:r>
            <a:r>
              <a:rPr lang="fr-FR" altLang="ja-JP" dirty="0">
                <a:latin typeface="Arial"/>
                <a:cs typeface="+mn-cs"/>
              </a:rPr>
              <a:t>'</a:t>
            </a:r>
            <a:r>
              <a:rPr lang="en-US" dirty="0">
                <a:cs typeface="+mn-cs"/>
              </a:rPr>
              <a:t>s magnetic field is decreasing fast--roughly by half every 1,400 years. Old-earth scientists have had to invent many theories to explain such a rapid deterioration and how this magnetic field could</a:t>
            </a:r>
            <a:r>
              <a:rPr lang="fr-FR" dirty="0">
                <a:latin typeface="Arial"/>
                <a:cs typeface="+mn-cs"/>
              </a:rPr>
              <a:t> ha</a:t>
            </a:r>
            <a:r>
              <a:rPr lang="en-US" dirty="0" err="1">
                <a:cs typeface="+mn-cs"/>
              </a:rPr>
              <a:t>ve</a:t>
            </a:r>
            <a:r>
              <a:rPr lang="en-US" dirty="0">
                <a:cs typeface="+mn-cs"/>
              </a:rPr>
              <a:t> lasted for their assumed long ages. But those theories are very inadequate to solve the problem. Creationists have produced a theory that matches the historic data and present figures. It shows that the earth</a:t>
            </a:r>
            <a:r>
              <a:rPr lang="fr-FR" altLang="ja-JP" dirty="0">
                <a:latin typeface="Arial"/>
                <a:cs typeface="+mn-cs"/>
              </a:rPr>
              <a:t>'</a:t>
            </a:r>
            <a:r>
              <a:rPr lang="en-US" dirty="0">
                <a:cs typeface="+mn-cs"/>
              </a:rPr>
              <a:t>s magnetic field could not have survived more than 20,000 years--largely short of the supposed 4.6 billion year-old age of the earth.</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B2CF072-30D8-7D49-B9DD-D269DBDB745C}" type="slidenum">
              <a:rPr lang="en-US"/>
              <a:pPr>
                <a:defRPr/>
              </a:pPr>
              <a:t>32</a:t>
            </a:fld>
            <a:endParaRPr lang="en-US"/>
          </a:p>
        </p:txBody>
      </p:sp>
      <p:sp>
        <p:nvSpPr>
          <p:cNvPr id="686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611" name="Rectangle 3"/>
          <p:cNvSpPr>
            <a:spLocks noGrp="1" noChangeArrowheads="1"/>
          </p:cNvSpPr>
          <p:nvPr>
            <p:ph type="body" idx="1"/>
          </p:nvPr>
        </p:nvSpPr>
        <p:spPr/>
        <p:txBody>
          <a:bodyPr/>
          <a:lstStyle/>
          <a:p>
            <a:pPr marL="247650" indent="-247650" eaLnBrk="1" hangingPunct="1">
              <a:defRPr/>
            </a:pPr>
            <a:r>
              <a:rPr lang="en-US" dirty="0">
                <a:cs typeface="+mn-cs"/>
              </a:rPr>
              <a:t>DNA and biological material is very fragile. Not too long ago, scientists were claiming that this type of material could only last 10,000 years if left even in the best possible natural environments. And yet we</a:t>
            </a:r>
            <a:r>
              <a:rPr lang="fr-FR" altLang="ja-JP" dirty="0">
                <a:latin typeface="Arial"/>
                <a:cs typeface="+mn-cs"/>
              </a:rPr>
              <a:t>'</a:t>
            </a:r>
            <a:r>
              <a:rPr lang="en-US" dirty="0" err="1">
                <a:cs typeface="+mn-cs"/>
              </a:rPr>
              <a:t>ve</a:t>
            </a:r>
            <a:r>
              <a:rPr lang="en-US" dirty="0">
                <a:cs typeface="+mn-cs"/>
              </a:rPr>
              <a:t> all heard about the recent discoveries of dinosaur fossils that still contain DNA and soft-tissues. We</a:t>
            </a:r>
            <a:r>
              <a:rPr lang="fr-FR" altLang="ja-JP" dirty="0">
                <a:latin typeface="Arial"/>
                <a:cs typeface="+mn-cs"/>
              </a:rPr>
              <a:t>'</a:t>
            </a:r>
            <a:r>
              <a:rPr lang="en-US" dirty="0" err="1">
                <a:cs typeface="+mn-cs"/>
              </a:rPr>
              <a:t>ve</a:t>
            </a:r>
            <a:r>
              <a:rPr lang="en-US" dirty="0">
                <a:cs typeface="+mn-cs"/>
              </a:rPr>
              <a:t> also found DNA in Neanderthal fossils and insects preserved in amber. These discoveries are impossible to explain in an old-earth scenario, but again no problem in the young-earth model.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40C22D1-258B-1E4B-8D9E-8F2E58AF7957}" type="slidenum">
              <a:rPr lang="en-US"/>
              <a:pPr>
                <a:defRPr/>
              </a:pPr>
              <a:t>33</a:t>
            </a:fld>
            <a:endParaRPr lang="en-US"/>
          </a:p>
        </p:txBody>
      </p:sp>
      <p:sp>
        <p:nvSpPr>
          <p:cNvPr id="3778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77859" name="Rectangle 3"/>
          <p:cNvSpPr>
            <a:spLocks noGrp="1" noChangeArrowheads="1"/>
          </p:cNvSpPr>
          <p:nvPr>
            <p:ph type="body" idx="1"/>
          </p:nvPr>
        </p:nvSpPr>
        <p:spPr/>
        <p:txBody>
          <a:bodyPr/>
          <a:lstStyle/>
          <a:p>
            <a:pPr marL="247650" indent="-247650" eaLnBrk="1" hangingPunct="1">
              <a:defRPr/>
            </a:pPr>
            <a:r>
              <a:rPr lang="en-US">
                <a:cs typeface="+mn-cs"/>
              </a:rPr>
              <a:t>This brings us to another problem. In the old-earth scenario, farming only began about 10,000 years ago. Yet the Stone Age is supposed to have lasted 185,000 years. So over 8 billion people used tools for thousands of generations and never once did anyone figure out that plants grow from seeds. This just seems incorrect.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E8930AE-3BDB-4544-92C3-BE62A666C703}" type="slidenum">
              <a:rPr lang="en-US"/>
              <a:pPr>
                <a:defRPr/>
              </a:pPr>
              <a:t>34</a:t>
            </a:fld>
            <a:endParaRPr lang="en-US"/>
          </a:p>
        </p:txBody>
      </p:sp>
      <p:sp>
        <p:nvSpPr>
          <p:cNvPr id="3788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78883" name="Rectangle 3"/>
          <p:cNvSpPr>
            <a:spLocks noGrp="1" noChangeArrowheads="1"/>
          </p:cNvSpPr>
          <p:nvPr>
            <p:ph type="body" idx="1"/>
          </p:nvPr>
        </p:nvSpPr>
        <p:spPr/>
        <p:txBody>
          <a:bodyPr/>
          <a:lstStyle/>
          <a:p>
            <a:pPr marL="247650" indent="-247650" eaLnBrk="1" hangingPunct="1">
              <a:defRPr/>
            </a:pPr>
            <a:r>
              <a:rPr lang="en-US" dirty="0">
                <a:cs typeface="+mn-cs"/>
              </a:rPr>
              <a:t>This is related to the last problem. According to old-earth theory, mankind existed for 190,000 years before beginning to make written records about 4,000 to 5,000 years ago. Yet </a:t>
            </a:r>
            <a:r>
              <a:rPr lang="ja-JP" altLang="en-US" dirty="0">
                <a:latin typeface="Arial"/>
                <a:cs typeface="+mn-cs"/>
              </a:rPr>
              <a:t>“</a:t>
            </a:r>
            <a:r>
              <a:rPr lang="en-US" dirty="0">
                <a:cs typeface="+mn-cs"/>
              </a:rPr>
              <a:t>primitive</a:t>
            </a:r>
            <a:r>
              <a:rPr lang="ja-JP" altLang="en-US" dirty="0">
                <a:latin typeface="Arial"/>
                <a:cs typeface="+mn-cs"/>
              </a:rPr>
              <a:t>”</a:t>
            </a:r>
            <a:r>
              <a:rPr lang="en-US" dirty="0">
                <a:cs typeface="+mn-cs"/>
              </a:rPr>
              <a:t> man built megalithic monuments, made cave paintings, and kept records of lunar phases. Why would he wait almost 200,000 years to record history? You see, the times just do not add up in an old-earth scenario!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E2BBC8D-10A8-2F40-B199-866FB0F636BE}" type="slidenum">
              <a:rPr lang="en-US"/>
              <a:pPr>
                <a:defRPr/>
              </a:pPr>
              <a:t>35</a:t>
            </a:fld>
            <a:endParaRPr lang="en-US"/>
          </a:p>
        </p:txBody>
      </p:sp>
      <p:sp>
        <p:nvSpPr>
          <p:cNvPr id="3799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79907" name="Rectangle 3"/>
          <p:cNvSpPr>
            <a:spLocks noGrp="1" noChangeArrowheads="1"/>
          </p:cNvSpPr>
          <p:nvPr>
            <p:ph type="body" idx="1"/>
          </p:nvPr>
        </p:nvSpPr>
        <p:spPr/>
        <p:txBody>
          <a:bodyPr/>
          <a:lstStyle/>
          <a:p>
            <a:pPr marL="704850" lvl="1" indent="-247650" eaLnBrk="1" hangingPunct="1">
              <a:defRPr/>
            </a:pPr>
            <a:r>
              <a:rPr lang="en-US" sz="1000" dirty="0"/>
              <a:t>I</a:t>
            </a:r>
            <a:r>
              <a:rPr lang="fr-FR" altLang="ja-JP" sz="1000" dirty="0">
                <a:latin typeface="Arial"/>
              </a:rPr>
              <a:t>'</a:t>
            </a:r>
            <a:r>
              <a:rPr lang="en-US" sz="1000" dirty="0" err="1"/>
              <a:t>ve</a:t>
            </a:r>
            <a:r>
              <a:rPr lang="en-US" sz="1000" dirty="0"/>
              <a:t> briefly touched on just a few of the possible physical indicators of the age of the earth; there are several hundred! But now, what about the other 10% of processes that do yield long ages? </a:t>
            </a:r>
            <a:endParaRPr lang="en-US" sz="1000" b="1" dirty="0"/>
          </a:p>
          <a:p>
            <a:pPr marL="1162050" lvl="2" indent="-247650" eaLnBrk="1" hangingPunct="1">
              <a:defRPr/>
            </a:pPr>
            <a:r>
              <a:rPr lang="en-US" sz="1000" dirty="0"/>
              <a:t>A large part of that 10% percent is radioisotope dating. This is THE way in which we have obtained the old ages for the earth. </a:t>
            </a:r>
            <a:endParaRPr lang="en-US" sz="1000" b="1" dirty="0"/>
          </a:p>
          <a:p>
            <a:pPr marL="1619250" lvl="3" indent="-247650" eaLnBrk="1" hangingPunct="1">
              <a:defRPr/>
            </a:pPr>
            <a:r>
              <a:rPr lang="en-US" sz="1000" dirty="0"/>
              <a:t>First, let me explain how radioisotope dating works. Some rocks contain radioactive elements that slowly break down into other materials. For example, uranium in a rock slowly decays into lead. If we know the rate at which this decay happens, then we should be able to determine the age of the rock by the amounts of remaining uranium and lead. Now uranium/lead is just one type of radioisotope dating. There are other elements that we can use in a similar way. But the basic idea is that a parent element will slowly decay into a daughter element.</a:t>
            </a:r>
            <a:endParaRPr lang="en-US" sz="1000" b="1" dirty="0"/>
          </a:p>
          <a:p>
            <a:pPr marL="1619250" lvl="3" indent="-247650" eaLnBrk="1" hangingPunct="1">
              <a:defRPr/>
            </a:pPr>
            <a:r>
              <a:rPr lang="en-US" sz="1000" dirty="0"/>
              <a:t>But there are three major assumptions that go into this method of dating:</a:t>
            </a:r>
            <a:endParaRPr lang="en-US" sz="1000" b="1" dirty="0"/>
          </a:p>
          <a:p>
            <a:pPr marL="2076450" lvl="4" indent="-247650" eaLnBrk="1" hangingPunct="1">
              <a:defRPr/>
            </a:pPr>
            <a:r>
              <a:rPr lang="en-US" sz="1000" b="1" dirty="0"/>
              <a:t>Original Composition of the rock.</a:t>
            </a:r>
            <a:r>
              <a:rPr lang="en-US" sz="1000" dirty="0"/>
              <a:t> The first assumption is that we know how much of the parent and daughter elements were present in the rock to begin with. </a:t>
            </a:r>
            <a:endParaRPr lang="en-US" sz="1000" b="1" dirty="0"/>
          </a:p>
          <a:p>
            <a:pPr marL="2076450" lvl="4" indent="-247650" eaLnBrk="1" hangingPunct="1">
              <a:defRPr/>
            </a:pPr>
            <a:r>
              <a:rPr lang="en-US" sz="1000" b="1" dirty="0"/>
              <a:t>Constant Rate.</a:t>
            </a:r>
            <a:r>
              <a:rPr lang="en-US" sz="1000" dirty="0"/>
              <a:t> The second assumption is that the rate of decay is constant. </a:t>
            </a:r>
            <a:endParaRPr lang="en-US" sz="1000" b="1" dirty="0"/>
          </a:p>
          <a:p>
            <a:pPr marL="2076450" lvl="4" indent="-247650" eaLnBrk="1" hangingPunct="1">
              <a:defRPr/>
            </a:pPr>
            <a:r>
              <a:rPr lang="en-US" sz="1000" b="1" dirty="0"/>
              <a:t>No Contamination.</a:t>
            </a:r>
            <a:r>
              <a:rPr lang="en-US" sz="1000" dirty="0"/>
              <a:t> The final assumption is that the rock was never contaminated.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8C4826F-7672-EB4F-8221-4D7C4E8E5890}" type="slidenum">
              <a:rPr lang="en-US"/>
              <a:pPr>
                <a:defRPr/>
              </a:pPr>
              <a:t>36</a:t>
            </a:fld>
            <a:endParaRPr lang="en-US"/>
          </a:p>
        </p:txBody>
      </p:sp>
      <p:sp>
        <p:nvSpPr>
          <p:cNvPr id="3809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80931" name="Rectangle 3"/>
          <p:cNvSpPr>
            <a:spLocks noGrp="1" noChangeArrowheads="1"/>
          </p:cNvSpPr>
          <p:nvPr>
            <p:ph type="body" idx="1"/>
          </p:nvPr>
        </p:nvSpPr>
        <p:spPr/>
        <p:txBody>
          <a:bodyPr/>
          <a:lstStyle/>
          <a:p>
            <a:pPr marL="228600" indent="-228600" eaLnBrk="1" hangingPunct="1">
              <a:defRPr/>
            </a:pPr>
            <a:r>
              <a:rPr lang="en-US" dirty="0">
                <a:cs typeface="+mn-cs"/>
              </a:rPr>
              <a:t>Dr. Steve Austin, a geologist from the Institute for Creation Research, pulled a sample from the lava dome at Mount St. Helens in 1992. At the time, the rock was less than 15 years old. He sent it to </a:t>
            </a:r>
            <a:r>
              <a:rPr lang="en-US" dirty="0" err="1">
                <a:cs typeface="+mn-cs"/>
              </a:rPr>
              <a:t>Geochron</a:t>
            </a:r>
            <a:r>
              <a:rPr lang="en-US" dirty="0">
                <a:cs typeface="+mn-cs"/>
              </a:rPr>
              <a:t>, a much respected lab. They dated components of the rock as well as a whole rock as a unit. The dates ranged from 350,000 to 2.4 million years old! And this is just one of many measurements that have shown similar results. So for a long time creationists have been able to point out that radioisotope dating </a:t>
            </a:r>
            <a:r>
              <a:rPr lang="en-US" b="1" i="1" dirty="0">
                <a:cs typeface="+mn-cs"/>
              </a:rPr>
              <a:t>is not</a:t>
            </a:r>
            <a:r>
              <a:rPr lang="en-US" dirty="0">
                <a:cs typeface="+mn-cs"/>
              </a:rPr>
              <a:t> accurate, but it </a:t>
            </a:r>
            <a:r>
              <a:rPr lang="en-US" dirty="0" err="1">
                <a:cs typeface="+mn-cs"/>
              </a:rPr>
              <a:t>wasn</a:t>
            </a:r>
            <a:r>
              <a:rPr lang="fr-FR" altLang="ja-JP" dirty="0">
                <a:latin typeface="Arial"/>
                <a:cs typeface="+mn-cs"/>
              </a:rPr>
              <a:t>'</a:t>
            </a:r>
            <a:r>
              <a:rPr lang="en-US" dirty="0">
                <a:cs typeface="+mn-cs"/>
              </a:rPr>
              <a:t>t until recently that they could scientifically show </a:t>
            </a:r>
            <a:r>
              <a:rPr lang="en-US" b="1" i="1" dirty="0">
                <a:cs typeface="+mn-cs"/>
              </a:rPr>
              <a:t>why</a:t>
            </a:r>
            <a:r>
              <a:rPr lang="en-US" dirty="0">
                <a:cs typeface="+mn-cs"/>
              </a:rPr>
              <a:t> it </a:t>
            </a:r>
            <a:r>
              <a:rPr lang="en-US" dirty="0" err="1">
                <a:cs typeface="+mn-cs"/>
              </a:rPr>
              <a:t>doesn</a:t>
            </a:r>
            <a:r>
              <a:rPr lang="fr-FR" altLang="ja-JP" dirty="0">
                <a:latin typeface="Arial"/>
                <a:cs typeface="+mn-cs"/>
              </a:rPr>
              <a:t>'</a:t>
            </a:r>
            <a:r>
              <a:rPr lang="en-US" dirty="0">
                <a:cs typeface="+mn-cs"/>
              </a:rPr>
              <a:t>t work!</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35C06AC-E367-C54F-862D-CBCDDF377C0A}" type="slidenum">
              <a:rPr lang="en-US"/>
              <a:pPr>
                <a:defRPr/>
              </a:pPr>
              <a:t>37</a:t>
            </a:fld>
            <a:endParaRPr lang="en-US"/>
          </a:p>
        </p:txBody>
      </p:sp>
      <p:sp>
        <p:nvSpPr>
          <p:cNvPr id="3819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81955" name="Rectangle 3"/>
          <p:cNvSpPr>
            <a:spLocks noGrp="1" noChangeArrowheads="1"/>
          </p:cNvSpPr>
          <p:nvPr>
            <p:ph type="body" idx="1"/>
          </p:nvPr>
        </p:nvSpPr>
        <p:spPr/>
        <p:txBody>
          <a:bodyPr/>
          <a:lstStyle/>
          <a:p>
            <a:pPr marL="1600200" lvl="3" indent="-228600" eaLnBrk="1" hangingPunct="1">
              <a:defRPr/>
            </a:pPr>
            <a:r>
              <a:rPr lang="en-US" sz="1000" dirty="0"/>
              <a:t>In 2005 the Institute for Creation Research released the exciting results of an eight-year research project called RATE, which stands for </a:t>
            </a:r>
            <a:r>
              <a:rPr lang="en-US" sz="1000" b="1" dirty="0"/>
              <a:t>R</a:t>
            </a:r>
            <a:r>
              <a:rPr lang="en-US" sz="1000" dirty="0"/>
              <a:t>adioisotopes and the </a:t>
            </a:r>
            <a:r>
              <a:rPr lang="en-US" sz="1000" b="1" dirty="0"/>
              <a:t>A</a:t>
            </a:r>
            <a:r>
              <a:rPr lang="en-US" sz="1000" dirty="0"/>
              <a:t>ge of </a:t>
            </a:r>
            <a:r>
              <a:rPr lang="en-US" sz="1000" b="1" dirty="0"/>
              <a:t>t</a:t>
            </a:r>
            <a:r>
              <a:rPr lang="en-US" sz="1000" dirty="0"/>
              <a:t>he </a:t>
            </a:r>
            <a:r>
              <a:rPr lang="en-US" sz="1000" b="1" dirty="0"/>
              <a:t>E</a:t>
            </a:r>
            <a:r>
              <a:rPr lang="en-US" sz="1000" dirty="0"/>
              <a:t>arth. Here are just a few things that they discovered:</a:t>
            </a:r>
            <a:endParaRPr lang="en-US" sz="1000" b="1" dirty="0"/>
          </a:p>
          <a:p>
            <a:pPr marL="2057400" lvl="4" indent="-228600" eaLnBrk="1" hangingPunct="1">
              <a:defRPr/>
            </a:pPr>
            <a:r>
              <a:rPr lang="en-US" sz="1000" b="1" dirty="0"/>
              <a:t>Inconsistent Dates. </a:t>
            </a:r>
            <a:r>
              <a:rPr lang="en-US" sz="1000" dirty="0"/>
              <a:t>Conventional radioisotope dating methods are inconsistent and therefore not reliable.  Dating the same rock layer four times yielded four different ages!</a:t>
            </a:r>
            <a:endParaRPr lang="en-US" sz="1000" b="1" dirty="0"/>
          </a:p>
          <a:p>
            <a:pPr marL="2057400" lvl="4" indent="-228600" eaLnBrk="1" hangingPunct="1">
              <a:defRPr/>
            </a:pPr>
            <a:r>
              <a:rPr lang="en-US" sz="1000" b="1" dirty="0"/>
              <a:t>Left-over helium. </a:t>
            </a:r>
            <a:r>
              <a:rPr lang="en-US" sz="1000" dirty="0"/>
              <a:t>Substantial amounts of helium were </a:t>
            </a:r>
            <a:r>
              <a:rPr lang="en-US" sz="1000" dirty="0" err="1"/>
              <a:t>foundRadio</a:t>
            </a:r>
            <a:r>
              <a:rPr lang="en-US" sz="1000" dirty="0"/>
              <a:t> in crystals within granite.  If the earth evolved over billions of years, all the helium should have already escaped.</a:t>
            </a:r>
            <a:endParaRPr lang="en-US" sz="1000" b="1" dirty="0"/>
          </a:p>
          <a:p>
            <a:pPr marL="2057400" lvl="4" indent="-228600" eaLnBrk="1" hangingPunct="1">
              <a:defRPr/>
            </a:pPr>
            <a:r>
              <a:rPr lang="en-US" sz="1000" b="1" dirty="0" err="1"/>
              <a:t>Radiohalos</a:t>
            </a:r>
            <a:r>
              <a:rPr lang="en-US" sz="1000" b="1" dirty="0"/>
              <a:t>. </a:t>
            </a:r>
            <a:r>
              <a:rPr lang="en-US" sz="1000" dirty="0" err="1"/>
              <a:t>Radiohalos</a:t>
            </a:r>
            <a:r>
              <a:rPr lang="en-US" sz="1000" dirty="0"/>
              <a:t>, caused by the decay of uranium and polonium, were found in rocks, which strongly suggests a rapid decay rate, not gradual decay over billions of years.</a:t>
            </a:r>
            <a:endParaRPr lang="en-US" sz="1000" b="1" dirty="0"/>
          </a:p>
          <a:p>
            <a:pPr marL="2057400" lvl="4" indent="-228600" eaLnBrk="1" hangingPunct="1">
              <a:defRPr/>
            </a:pPr>
            <a:r>
              <a:rPr lang="en-US" sz="1000" b="1" dirty="0"/>
              <a:t>Carbon in </a:t>
            </a:r>
            <a:r>
              <a:rPr lang="ja-JP" altLang="en-US" sz="1000" b="1" dirty="0">
                <a:latin typeface="Arial"/>
              </a:rPr>
              <a:t>“</a:t>
            </a:r>
            <a:r>
              <a:rPr lang="en-US" sz="1000" b="1" dirty="0"/>
              <a:t>ancient</a:t>
            </a:r>
            <a:r>
              <a:rPr lang="ja-JP" altLang="en-US" sz="1000" b="1" dirty="0">
                <a:latin typeface="Arial"/>
              </a:rPr>
              <a:t>”</a:t>
            </a:r>
            <a:r>
              <a:rPr lang="en-US" sz="1000" b="1" dirty="0"/>
              <a:t> diamonds. </a:t>
            </a:r>
            <a:r>
              <a:rPr lang="en-US" sz="1000" dirty="0"/>
              <a:t>Diamonds thought to be millions/billions of years old contain significant levels of carbon-14.  Since carbon-14 decays quickly, none should have been found in the diamonds if the old age is correct.</a:t>
            </a:r>
            <a:endParaRPr lang="en-US" sz="1000" b="1" dirty="0"/>
          </a:p>
          <a:p>
            <a:pPr marL="2057400" lvl="4" indent="-228600" eaLnBrk="1" hangingPunct="1">
              <a:defRPr/>
            </a:pPr>
            <a:r>
              <a:rPr lang="en-US" sz="1000" dirty="0"/>
              <a:t>The body of research that</a:t>
            </a:r>
            <a:r>
              <a:rPr lang="fr-FR" altLang="ja-JP" sz="1000" dirty="0">
                <a:latin typeface="Arial"/>
              </a:rPr>
              <a:t>'</a:t>
            </a:r>
            <a:r>
              <a:rPr lang="en-US" sz="1000" dirty="0"/>
              <a:t>s come out of RATE is huge – there</a:t>
            </a:r>
            <a:r>
              <a:rPr lang="fr-FR" altLang="ja-JP" sz="1000" dirty="0">
                <a:latin typeface="Arial"/>
              </a:rPr>
              <a:t>'</a:t>
            </a:r>
            <a:r>
              <a:rPr lang="en-US" sz="1000" dirty="0"/>
              <a:t>s no way to do it justice in a short time like this. But listen! Radioisotope dating has been the main tool used to show the earth to be old, and it has just been invalidated by scientific research. Radioisotope dating made up the majority of the 10% that has been misunderstood to support an old earth!</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2269C64-DB1C-4D47-9195-818DDB8C9008}" type="slidenum">
              <a:rPr lang="en-US"/>
              <a:pPr>
                <a:defRPr/>
              </a:pPr>
              <a:t>38</a:t>
            </a:fld>
            <a:endParaRPr lang="en-US"/>
          </a:p>
        </p:txBody>
      </p:sp>
      <p:sp>
        <p:nvSpPr>
          <p:cNvPr id="3829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82979" name="Rectangle 3"/>
          <p:cNvSpPr>
            <a:spLocks noGrp="1" noChangeArrowheads="1"/>
          </p:cNvSpPr>
          <p:nvPr>
            <p:ph type="body" idx="1"/>
          </p:nvPr>
        </p:nvSpPr>
        <p:spPr/>
        <p:txBody>
          <a:bodyPr/>
          <a:lstStyle/>
          <a:p>
            <a:pPr marL="247650" indent="-247650" eaLnBrk="1" hangingPunct="1">
              <a:defRPr/>
            </a:pPr>
            <a:r>
              <a:rPr lang="en-US" dirty="0">
                <a:cs typeface="+mn-cs"/>
              </a:rPr>
              <a:t>There</a:t>
            </a:r>
            <a:r>
              <a:rPr lang="fr-FR" altLang="ja-JP" dirty="0">
                <a:latin typeface="Arial"/>
                <a:cs typeface="+mn-cs"/>
              </a:rPr>
              <a:t>'</a:t>
            </a:r>
            <a:r>
              <a:rPr lang="en-US" dirty="0">
                <a:cs typeface="+mn-cs"/>
              </a:rPr>
              <a:t>s another matter that also fits into that 10%. It</a:t>
            </a:r>
            <a:r>
              <a:rPr lang="fr-FR" altLang="ja-JP" dirty="0">
                <a:latin typeface="Arial"/>
                <a:cs typeface="+mn-cs"/>
              </a:rPr>
              <a:t>'</a:t>
            </a:r>
            <a:r>
              <a:rPr lang="en-US" dirty="0">
                <a:cs typeface="+mn-cs"/>
              </a:rPr>
              <a:t>s distant starlight. I want to be honest -- this is an issue which still needs to be understood. The problem is of course that we are receiving starlight from stars that are millions of light-years away. If the universe is young, how can we explain this? I have three answers to that question:</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61EBBE2-4275-224E-B87A-90035AA9CCD0}" type="slidenum">
              <a:rPr lang="en-US"/>
              <a:pPr>
                <a:defRPr/>
              </a:pPr>
              <a:t>39</a:t>
            </a:fld>
            <a:endParaRPr lang="en-US"/>
          </a:p>
        </p:txBody>
      </p:sp>
      <p:sp>
        <p:nvSpPr>
          <p:cNvPr id="3840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84003" name="Rectangle 3"/>
          <p:cNvSpPr>
            <a:spLocks noGrp="1" noChangeArrowheads="1"/>
          </p:cNvSpPr>
          <p:nvPr>
            <p:ph type="body" idx="1"/>
          </p:nvPr>
        </p:nvSpPr>
        <p:spPr/>
        <p:txBody>
          <a:bodyPr/>
          <a:lstStyle/>
          <a:p>
            <a:pPr marL="228600" indent="-228600" eaLnBrk="1" hangingPunct="1">
              <a:defRPr/>
            </a:pPr>
            <a:r>
              <a:rPr lang="en-US" dirty="0">
                <a:cs typeface="+mn-cs"/>
              </a:rPr>
              <a:t>Could it be that God simply created the stars and their light already arriving on earth on day 4 of creation week? The problem is when we see a star several million light-years away go supernova, yet the light is just now reaching the earth. Since that light would</a:t>
            </a:r>
            <a:r>
              <a:rPr lang="fr-FR" altLang="ja-JP" dirty="0">
                <a:latin typeface="Arial"/>
                <a:cs typeface="+mn-cs"/>
              </a:rPr>
              <a:t>'</a:t>
            </a:r>
            <a:r>
              <a:rPr lang="en-US" dirty="0" err="1">
                <a:cs typeface="+mn-cs"/>
              </a:rPr>
              <a:t>ve</a:t>
            </a:r>
            <a:r>
              <a:rPr lang="en-US" dirty="0">
                <a:cs typeface="+mn-cs"/>
              </a:rPr>
              <a:t> had to leave the supernova millions of years before the universe was even created, we are seeing a star that never existed. So the objection is that God created false histories in the starlight.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6319092-F5B9-AB4F-B768-04C7FD3AC480}" type="slidenum">
              <a:rPr lang="en-US"/>
              <a:pPr>
                <a:defRPr/>
              </a:pPr>
              <a:t>4</a:t>
            </a:fld>
            <a:endParaRPr lang="en-US"/>
          </a:p>
        </p:txBody>
      </p:sp>
      <p:sp>
        <p:nvSpPr>
          <p:cNvPr id="296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9699" name="Rectangle 3"/>
          <p:cNvSpPr>
            <a:spLocks noGrp="1" noChangeArrowheads="1"/>
          </p:cNvSpPr>
          <p:nvPr>
            <p:ph type="body" idx="1"/>
          </p:nvPr>
        </p:nvSpPr>
        <p:spPr/>
        <p:txBody>
          <a:bodyPr/>
          <a:lstStyle/>
          <a:p>
            <a:pPr marL="247650" indent="-247650" eaLnBrk="1" hangingPunct="1">
              <a:defRPr/>
            </a:pPr>
            <a:r>
              <a:rPr lang="en-US">
                <a:cs typeface="+mn-cs"/>
              </a:rPr>
              <a:t>Now, let me read another verse – Exodus 20:11: </a:t>
            </a:r>
            <a:r>
              <a:rPr lang="ja-JP" altLang="en-US">
                <a:latin typeface="Arial"/>
                <a:cs typeface="+mn-cs"/>
              </a:rPr>
              <a:t>“</a:t>
            </a:r>
            <a:r>
              <a:rPr lang="en-US" i="1">
                <a:cs typeface="+mn-cs"/>
              </a:rPr>
              <a:t>For in six days the LORD made heaven and earth, the sea, and all that in them is, and rested the seventh day: wherefore the LORD blessed the sabbath day, and hallowed it.</a:t>
            </a:r>
            <a:r>
              <a:rPr lang="ja-JP" altLang="en-US">
                <a:latin typeface="Arial"/>
                <a:cs typeface="+mn-cs"/>
              </a:rPr>
              <a:t>”</a:t>
            </a:r>
            <a:r>
              <a:rPr lang="en-US">
                <a:cs typeface="+mn-cs"/>
              </a:rPr>
              <a:t> Does it mean what it says?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01259B6-33AC-A84E-A980-EE85A88B6593}" type="slidenum">
              <a:rPr lang="en-US"/>
              <a:pPr>
                <a:defRPr/>
              </a:pPr>
              <a:t>40</a:t>
            </a:fld>
            <a:endParaRPr lang="en-US"/>
          </a:p>
        </p:txBody>
      </p:sp>
      <p:sp>
        <p:nvSpPr>
          <p:cNvPr id="3850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85027" name="Rectangle 3"/>
          <p:cNvSpPr>
            <a:spLocks noGrp="1" noChangeArrowheads="1"/>
          </p:cNvSpPr>
          <p:nvPr>
            <p:ph type="body" idx="1"/>
          </p:nvPr>
        </p:nvSpPr>
        <p:spPr/>
        <p:txBody>
          <a:bodyPr/>
          <a:lstStyle/>
          <a:p>
            <a:pPr marL="228600" indent="-228600" eaLnBrk="1" hangingPunct="1">
              <a:defRPr/>
            </a:pPr>
            <a:r>
              <a:rPr lang="en-US" dirty="0">
                <a:cs typeface="+mn-cs"/>
              </a:rPr>
              <a:t>But let me ask you a question. Do you believe that Eve was created with hair? If so, then you have the same problem, because hair is made up of little platelets of proteins. By looking at someone</a:t>
            </a:r>
            <a:r>
              <a:rPr lang="fr-FR" altLang="ja-JP" dirty="0">
                <a:latin typeface="Arial"/>
                <a:cs typeface="+mn-cs"/>
              </a:rPr>
              <a:t>'</a:t>
            </a:r>
            <a:r>
              <a:rPr lang="en-US" dirty="0">
                <a:cs typeface="+mn-cs"/>
              </a:rPr>
              <a:t>s hair you can determine his or her nutritional history. So on day 6 of creation, if we could</a:t>
            </a:r>
            <a:r>
              <a:rPr lang="fr-FR" altLang="ja-JP" dirty="0">
                <a:latin typeface="Arial"/>
                <a:cs typeface="+mn-cs"/>
              </a:rPr>
              <a:t>'</a:t>
            </a:r>
            <a:r>
              <a:rPr lang="en-US" dirty="0" err="1">
                <a:cs typeface="+mn-cs"/>
              </a:rPr>
              <a:t>ve</a:t>
            </a:r>
            <a:r>
              <a:rPr lang="en-US" dirty="0">
                <a:cs typeface="+mn-cs"/>
              </a:rPr>
              <a:t> plucked a hair from Eve</a:t>
            </a:r>
            <a:r>
              <a:rPr lang="fr-FR" altLang="ja-JP" dirty="0">
                <a:latin typeface="Arial"/>
                <a:cs typeface="+mn-cs"/>
              </a:rPr>
              <a:t>'</a:t>
            </a:r>
            <a:r>
              <a:rPr lang="en-US" dirty="0">
                <a:cs typeface="+mn-cs"/>
              </a:rPr>
              <a:t>s head, we would</a:t>
            </a:r>
            <a:r>
              <a:rPr lang="fr-FR" altLang="ja-JP" dirty="0">
                <a:latin typeface="Arial"/>
                <a:cs typeface="+mn-cs"/>
              </a:rPr>
              <a:t>'</a:t>
            </a:r>
            <a:r>
              <a:rPr lang="en-US" dirty="0" err="1">
                <a:cs typeface="+mn-cs"/>
              </a:rPr>
              <a:t>ve</a:t>
            </a:r>
            <a:r>
              <a:rPr lang="en-US" dirty="0">
                <a:cs typeface="+mn-cs"/>
              </a:rPr>
              <a:t> seen a history that never happened – just like the starlight. Is God deceiving us? No. Eve must</a:t>
            </a:r>
            <a:r>
              <a:rPr lang="fr-FR" altLang="ja-JP" dirty="0">
                <a:latin typeface="Arial"/>
                <a:cs typeface="+mn-cs"/>
              </a:rPr>
              <a:t>'</a:t>
            </a:r>
            <a:r>
              <a:rPr lang="en-US" dirty="0" err="1">
                <a:cs typeface="+mn-cs"/>
              </a:rPr>
              <a:t>ve</a:t>
            </a:r>
            <a:r>
              <a:rPr lang="en-US" dirty="0">
                <a:cs typeface="+mn-cs"/>
              </a:rPr>
              <a:t> looked older than her one day of life. The plants growing must</a:t>
            </a:r>
            <a:r>
              <a:rPr lang="fr-FR" altLang="ja-JP" dirty="0">
                <a:latin typeface="Arial"/>
                <a:cs typeface="+mn-cs"/>
              </a:rPr>
              <a:t>'</a:t>
            </a:r>
            <a:r>
              <a:rPr lang="en-US" dirty="0" err="1">
                <a:cs typeface="+mn-cs"/>
              </a:rPr>
              <a:t>ve</a:t>
            </a:r>
            <a:r>
              <a:rPr lang="en-US" dirty="0">
                <a:cs typeface="+mn-cs"/>
              </a:rPr>
              <a:t> looked like they had been growing for years. God created this world already functioning, and that, by definition, is creation out of nothing. He did not deceive us, because He has told us plainly what He did. So </a:t>
            </a:r>
            <a:r>
              <a:rPr lang="ja-JP" altLang="en-US" dirty="0">
                <a:latin typeface="Arial"/>
                <a:cs typeface="+mn-cs"/>
              </a:rPr>
              <a:t>“</a:t>
            </a:r>
            <a:r>
              <a:rPr lang="en-US" dirty="0">
                <a:cs typeface="+mn-cs"/>
              </a:rPr>
              <a:t>appearance of age</a:t>
            </a:r>
            <a:r>
              <a:rPr lang="ja-JP" altLang="en-US" dirty="0">
                <a:latin typeface="Arial"/>
                <a:cs typeface="+mn-cs"/>
              </a:rPr>
              <a:t>”</a:t>
            </a:r>
            <a:r>
              <a:rPr lang="en-US" dirty="0">
                <a:cs typeface="+mn-cs"/>
              </a:rPr>
              <a:t> is one possible answer.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52F9782-163A-0A4B-A5CA-D9FBB949CBA4}" type="slidenum">
              <a:rPr lang="en-US"/>
              <a:pPr>
                <a:defRPr/>
              </a:pPr>
              <a:t>41</a:t>
            </a:fld>
            <a:endParaRPr lang="en-US"/>
          </a:p>
        </p:txBody>
      </p:sp>
      <p:sp>
        <p:nvSpPr>
          <p:cNvPr id="3860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86051" name="Rectangle 3"/>
          <p:cNvSpPr>
            <a:spLocks noGrp="1" noChangeArrowheads="1"/>
          </p:cNvSpPr>
          <p:nvPr>
            <p:ph type="body" idx="1"/>
          </p:nvPr>
        </p:nvSpPr>
        <p:spPr/>
        <p:txBody>
          <a:bodyPr/>
          <a:lstStyle/>
          <a:p>
            <a:pPr marL="228600" indent="-228600" eaLnBrk="1" hangingPunct="1">
              <a:defRPr/>
            </a:pPr>
            <a:r>
              <a:rPr lang="en-US" dirty="0">
                <a:cs typeface="+mn-cs"/>
              </a:rPr>
              <a:t>Several creationists, including Dr. Russ Humphreys, have presented several promising solutions to the problem of starlight.  Dr. Humphreys</a:t>
            </a:r>
            <a:r>
              <a:rPr lang="fr-FR" altLang="ja-JP" dirty="0">
                <a:latin typeface="Arial"/>
                <a:cs typeface="+mn-cs"/>
              </a:rPr>
              <a:t>'</a:t>
            </a:r>
            <a:r>
              <a:rPr lang="en-US" dirty="0">
                <a:cs typeface="+mn-cs"/>
              </a:rPr>
              <a:t> idea is asserted in his book </a:t>
            </a:r>
            <a:r>
              <a:rPr lang="en-US" i="1" dirty="0">
                <a:cs typeface="+mn-cs"/>
              </a:rPr>
              <a:t>Starlight and Time</a:t>
            </a:r>
            <a:r>
              <a:rPr lang="en-US" dirty="0">
                <a:cs typeface="+mn-cs"/>
              </a:rPr>
              <a:t>. His theory is based on known laws of physics and Einstein</a:t>
            </a:r>
            <a:r>
              <a:rPr lang="fr-FR" altLang="ja-JP" dirty="0">
                <a:latin typeface="Arial"/>
                <a:cs typeface="+mn-cs"/>
              </a:rPr>
              <a:t>'</a:t>
            </a:r>
            <a:r>
              <a:rPr lang="en-US" dirty="0">
                <a:cs typeface="+mn-cs"/>
              </a:rPr>
              <a:t>s theory of relativity. The mathematics allows time to flow faster and faster as you get further from the center of the universe. Dr. Humphreys</a:t>
            </a:r>
            <a:r>
              <a:rPr lang="fr-FR" altLang="ja-JP" dirty="0">
                <a:latin typeface="Arial"/>
                <a:cs typeface="+mn-cs"/>
              </a:rPr>
              <a:t>'</a:t>
            </a:r>
            <a:r>
              <a:rPr lang="en-US" dirty="0">
                <a:cs typeface="+mn-cs"/>
              </a:rPr>
              <a:t> theory can actually explain how the stars could be created during one ordinary day --- day four -- and yet have the starlight reaching earth by day six. </a:t>
            </a:r>
          </a:p>
          <a:p>
            <a:pPr marL="1600200" lvl="3" indent="-228600" eaLnBrk="1" hangingPunct="1">
              <a:defRPr/>
            </a:pPr>
            <a:r>
              <a:rPr lang="en-US" dirty="0"/>
              <a:t>We may not yet have the solution for distant starlight. But that</a:t>
            </a:r>
            <a:r>
              <a:rPr lang="fr-FR" altLang="ja-JP" dirty="0">
                <a:latin typeface="Arial"/>
              </a:rPr>
              <a:t>'</a:t>
            </a:r>
            <a:r>
              <a:rPr lang="en-US" dirty="0"/>
              <a:t>s okay, we</a:t>
            </a:r>
            <a:r>
              <a:rPr lang="fr-FR" altLang="ja-JP" dirty="0">
                <a:latin typeface="Arial"/>
              </a:rPr>
              <a:t>'</a:t>
            </a:r>
            <a:r>
              <a:rPr lang="en-US" dirty="0"/>
              <a:t>re just humans trying to understand God</a:t>
            </a:r>
            <a:r>
              <a:rPr lang="fr-FR" altLang="ja-JP" dirty="0">
                <a:latin typeface="Arial"/>
              </a:rPr>
              <a:t>'</a:t>
            </a:r>
            <a:r>
              <a:rPr lang="en-US" dirty="0"/>
              <a:t>s universe, and there are things that we just don</a:t>
            </a:r>
            <a:r>
              <a:rPr lang="fr-FR" altLang="ja-JP" dirty="0">
                <a:latin typeface="Arial"/>
              </a:rPr>
              <a:t>'</a:t>
            </a:r>
            <a:r>
              <a:rPr lang="en-US" dirty="0"/>
              <a:t>t understand yet.</a:t>
            </a:r>
            <a:endParaRPr lang="en-US" b="1" dirty="0"/>
          </a:p>
          <a:p>
            <a:pPr marL="2057400" lvl="4" indent="-228600" eaLnBrk="1" hangingPunct="1">
              <a:defRPr/>
            </a:pPr>
            <a:r>
              <a:rPr lang="en-US" dirty="0"/>
              <a:t>But let me just point out that not so long ago, fossils were a big problem for the young-earth model because they were supposedly formed over millions of years. But now fossils are one of our best friends, clearly demonstrating evidence for the worldwide Flood. So, I</a:t>
            </a:r>
            <a:r>
              <a:rPr lang="fr-FR" altLang="ja-JP" dirty="0">
                <a:latin typeface="Arial"/>
              </a:rPr>
              <a:t>'</a:t>
            </a:r>
            <a:r>
              <a:rPr lang="en-US" dirty="0"/>
              <a:t>m wondering if the same thing may someday be true with the distant starlight problem. </a:t>
            </a:r>
          </a:p>
          <a:p>
            <a:pPr marL="228600" indent="-228600" eaLnBrk="1" hangingPunct="1">
              <a:defRPr/>
            </a:pPr>
            <a:endParaRPr lang="en-US" dirty="0">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CC475F9-8044-0B4D-8F13-01515D05A9AC}" type="slidenum">
              <a:rPr lang="en-US"/>
              <a:pPr>
                <a:defRPr/>
              </a:pPr>
              <a:t>42</a:t>
            </a:fld>
            <a:endParaRPr lang="en-US"/>
          </a:p>
        </p:txBody>
      </p:sp>
      <p:sp>
        <p:nvSpPr>
          <p:cNvPr id="3870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87075" name="Rectangle 3"/>
          <p:cNvSpPr>
            <a:spLocks noGrp="1" noChangeArrowheads="1"/>
          </p:cNvSpPr>
          <p:nvPr>
            <p:ph type="body" idx="1"/>
          </p:nvPr>
        </p:nvSpPr>
        <p:spPr/>
        <p:txBody>
          <a:bodyPr/>
          <a:lstStyle/>
          <a:p>
            <a:pPr marL="1600200" lvl="3" indent="-228600" eaLnBrk="1" hangingPunct="1">
              <a:defRPr/>
            </a:pPr>
            <a:r>
              <a:rPr lang="en-US" dirty="0"/>
              <a:t>If 90-plus percent of the evidence clearly shows the earth to be young, do we throw that out because we don</a:t>
            </a:r>
            <a:r>
              <a:rPr lang="fr-FR" altLang="ja-JP" dirty="0">
                <a:latin typeface="Arial"/>
              </a:rPr>
              <a:t>'</a:t>
            </a:r>
            <a:r>
              <a:rPr lang="en-US" dirty="0"/>
              <a:t>t understand starlight? Let me again quote Dr. Humphreys. </a:t>
            </a:r>
            <a:r>
              <a:rPr lang="ja-JP" altLang="en-US" dirty="0">
                <a:latin typeface="Arial"/>
              </a:rPr>
              <a:t>“</a:t>
            </a:r>
            <a:r>
              <a:rPr lang="en-US" dirty="0"/>
              <a:t>So it seems like it would be good science to go with the flow of the 90 per cent of the data, and use as a working hypothesis that the Earth really is young and then to try to find explanations for the other 10% of the data. That whole process seems to be a much more scientific approach than the one that is taken by evolutionists. Basically, they concentrate on the 10% of the data, and that</a:t>
            </a:r>
            <a:r>
              <a:rPr lang="fr-FR" altLang="ja-JP" dirty="0">
                <a:latin typeface="Arial"/>
              </a:rPr>
              <a:t>'</a:t>
            </a:r>
            <a:r>
              <a:rPr lang="en-US" dirty="0"/>
              <a:t>s the data you</a:t>
            </a:r>
            <a:r>
              <a:rPr lang="fr-FR" altLang="ja-JP" dirty="0">
                <a:latin typeface="Arial"/>
              </a:rPr>
              <a:t>'</a:t>
            </a:r>
            <a:r>
              <a:rPr lang="en-US" dirty="0" err="1"/>
              <a:t>ve</a:t>
            </a:r>
            <a:r>
              <a:rPr lang="en-US" dirty="0"/>
              <a:t> always heard about.</a:t>
            </a:r>
            <a:r>
              <a:rPr lang="ja-JP" altLang="en-US" dirty="0">
                <a:latin typeface="Arial"/>
              </a:rPr>
              <a:t>”</a:t>
            </a:r>
            <a:r>
              <a:rPr lang="en-US" dirty="0"/>
              <a:t> So not only does the Bible plainly teach a young earth, but science is in agreement.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18A5A09-711F-FC4C-8E73-35C8FBD66EAF}" type="slidenum">
              <a:rPr lang="en-US"/>
              <a:pPr>
                <a:defRPr/>
              </a:pPr>
              <a:t>43</a:t>
            </a:fld>
            <a:endParaRPr lang="en-US"/>
          </a:p>
        </p:txBody>
      </p:sp>
      <p:sp>
        <p:nvSpPr>
          <p:cNvPr id="3471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47139" name="Rectangle 3"/>
          <p:cNvSpPr>
            <a:spLocks noGrp="1" noChangeArrowheads="1"/>
          </p:cNvSpPr>
          <p:nvPr>
            <p:ph type="body" idx="1"/>
          </p:nvPr>
        </p:nvSpPr>
        <p:spPr/>
        <p:txBody>
          <a:bodyPr/>
          <a:lstStyle/>
          <a:p>
            <a:pPr eaLnBrk="1" hangingPunct="1">
              <a:defRPr/>
            </a:pPr>
            <a:r>
              <a:rPr lang="en-US" dirty="0">
                <a:cs typeface="+mn-cs"/>
              </a:rPr>
              <a:t>Back in the 40s, hundreds of people would gather to hear a young evangelist preach. They say there were 150 converts a night. In 1946, the </a:t>
            </a:r>
            <a:r>
              <a:rPr lang="en-US" i="1" dirty="0">
                <a:cs typeface="+mn-cs"/>
              </a:rPr>
              <a:t>National Association of Evangelicals</a:t>
            </a:r>
            <a:r>
              <a:rPr lang="en-US" dirty="0">
                <a:cs typeface="+mn-cs"/>
              </a:rPr>
              <a:t> named Charles Templeton as </a:t>
            </a:r>
            <a:r>
              <a:rPr lang="ja-JP" altLang="en-US" dirty="0">
                <a:latin typeface="Arial"/>
                <a:cs typeface="+mn-cs"/>
              </a:rPr>
              <a:t>“</a:t>
            </a:r>
            <a:r>
              <a:rPr lang="en-US" dirty="0">
                <a:cs typeface="+mn-cs"/>
              </a:rPr>
              <a:t>one of those best used by God.</a:t>
            </a:r>
            <a:r>
              <a:rPr lang="ja-JP" altLang="en-US" dirty="0">
                <a:latin typeface="Arial"/>
                <a:cs typeface="+mn-cs"/>
              </a:rPr>
              <a:t>”</a:t>
            </a:r>
            <a:r>
              <a:rPr lang="en-US" dirty="0">
                <a:cs typeface="+mn-cs"/>
              </a:rPr>
              <a:t> He started a church in Toronto, served as vice-president for Youth for Christ International, and had even become better known for his evangelism than his friend Billy Graham. But then something began to change in Templeton</a:t>
            </a:r>
            <a:r>
              <a:rPr lang="fr-FR" altLang="ja-JP" dirty="0">
                <a:latin typeface="Arial"/>
                <a:cs typeface="+mn-cs"/>
              </a:rPr>
              <a:t>'</a:t>
            </a:r>
            <a:r>
              <a:rPr lang="en-US" dirty="0">
                <a:cs typeface="+mn-cs"/>
              </a:rPr>
              <a:t>s life. He began to question the age of the earth. He struggled with the claims of science and began to believe that the plain teaching of Scriptures were in conflict with real facts. In a conversation with Billy Graham, Mr. Templeton once said, </a:t>
            </a:r>
            <a:r>
              <a:rPr lang="ja-JP" altLang="en-US" dirty="0">
                <a:latin typeface="Arial"/>
                <a:cs typeface="+mn-cs"/>
              </a:rPr>
              <a:t>“</a:t>
            </a:r>
            <a:r>
              <a:rPr lang="en-US" dirty="0">
                <a:cs typeface="+mn-cs"/>
              </a:rPr>
              <a:t>But, Billy, its simply not possible any longer to believe, for instance, the biblical account of creation. The world </a:t>
            </a:r>
            <a:r>
              <a:rPr lang="en-US" dirty="0" err="1">
                <a:cs typeface="+mn-cs"/>
              </a:rPr>
              <a:t>wasn</a:t>
            </a:r>
            <a:r>
              <a:rPr lang="fr-FR" altLang="ja-JP" dirty="0">
                <a:latin typeface="Arial"/>
                <a:cs typeface="+mn-cs"/>
              </a:rPr>
              <a:t>'</a:t>
            </a:r>
            <a:r>
              <a:rPr lang="en-US" dirty="0">
                <a:cs typeface="+mn-cs"/>
              </a:rPr>
              <a:t>t created over a period of days a few thousand tears ago; it has evolved over millions of years. It</a:t>
            </a:r>
            <a:r>
              <a:rPr lang="fr-FR" altLang="ja-JP" dirty="0">
                <a:latin typeface="Arial"/>
                <a:cs typeface="+mn-cs"/>
              </a:rPr>
              <a:t>'</a:t>
            </a:r>
            <a:r>
              <a:rPr lang="en-US" dirty="0">
                <a:cs typeface="+mn-cs"/>
              </a:rPr>
              <a:t>s not a matter of speculation; it</a:t>
            </a:r>
            <a:r>
              <a:rPr lang="fr-FR" altLang="ja-JP" dirty="0">
                <a:latin typeface="Arial"/>
                <a:cs typeface="+mn-cs"/>
              </a:rPr>
              <a:t>'</a:t>
            </a:r>
            <a:r>
              <a:rPr lang="en-US" dirty="0">
                <a:cs typeface="+mn-cs"/>
              </a:rPr>
              <a:t>s demonstrable fact.</a:t>
            </a:r>
            <a:r>
              <a:rPr lang="ja-JP" altLang="en-US" dirty="0">
                <a:latin typeface="Arial"/>
                <a:cs typeface="+mn-cs"/>
              </a:rPr>
              <a:t>”</a:t>
            </a:r>
            <a:r>
              <a:rPr lang="en-US" dirty="0">
                <a:cs typeface="+mn-cs"/>
              </a:rPr>
              <a:t> From this point Templeton began to pull out of ministry, looking for unresolved answers to his scientific questions.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B4F58F9-628C-A14E-B685-88F0E4049D72}" type="slidenum">
              <a:rPr lang="en-US"/>
              <a:pPr>
                <a:defRPr/>
              </a:pPr>
              <a:t>44</a:t>
            </a:fld>
            <a:endParaRPr lang="en-US"/>
          </a:p>
        </p:txBody>
      </p:sp>
      <p:sp>
        <p:nvSpPr>
          <p:cNvPr id="3481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48163" name="Rectangle 3"/>
          <p:cNvSpPr>
            <a:spLocks noGrp="1" noChangeArrowheads="1"/>
          </p:cNvSpPr>
          <p:nvPr>
            <p:ph type="body" idx="1"/>
          </p:nvPr>
        </p:nvSpPr>
        <p:spPr/>
        <p:txBody>
          <a:bodyPr/>
          <a:lstStyle/>
          <a:p>
            <a:pPr eaLnBrk="1" hangingPunct="1">
              <a:defRPr/>
            </a:pPr>
            <a:r>
              <a:rPr lang="en-US" dirty="0">
                <a:cs typeface="+mn-cs"/>
              </a:rPr>
              <a:t>By 1996 he had completed his descent into unbelief when he published a book titled </a:t>
            </a:r>
            <a:r>
              <a:rPr lang="en-US" i="1" dirty="0">
                <a:cs typeface="+mn-cs"/>
              </a:rPr>
              <a:t>Farewell to God</a:t>
            </a:r>
            <a:r>
              <a:rPr lang="en-US" dirty="0">
                <a:cs typeface="+mn-cs"/>
              </a:rPr>
              <a:t>. In that book he wrote, </a:t>
            </a:r>
            <a:r>
              <a:rPr lang="ja-JP" altLang="en-US" dirty="0">
                <a:latin typeface="Arial"/>
                <a:cs typeface="+mn-cs"/>
              </a:rPr>
              <a:t>“</a:t>
            </a:r>
            <a:r>
              <a:rPr lang="en-US" dirty="0">
                <a:cs typeface="+mn-cs"/>
              </a:rPr>
              <a:t>I believe that there is no supreme being with human attributes – no God in the biblical sense – but that all life is the result of timeless evolutionary forces… over millions of years.</a:t>
            </a:r>
            <a:r>
              <a:rPr lang="ja-JP" altLang="en-US" dirty="0">
                <a:latin typeface="Arial"/>
                <a:cs typeface="+mn-cs"/>
              </a:rPr>
              <a:t>”</a:t>
            </a:r>
            <a:r>
              <a:rPr lang="en-US" dirty="0">
                <a:cs typeface="+mn-cs"/>
              </a:rPr>
              <a:t> Rejecting the plain reading of Genesis, and the young age of the earth was what lead one of the most powerful evangelists on a journey that ended with complete disbelief in the Creator and His Word. And sadly, this continues today. Thousands upon thousands of Christians have become the casualties of doubting God. They continue to believe Satan</a:t>
            </a:r>
            <a:r>
              <a:rPr lang="fr-FR" altLang="ja-JP" dirty="0">
                <a:latin typeface="Arial"/>
                <a:cs typeface="+mn-cs"/>
              </a:rPr>
              <a:t>'</a:t>
            </a:r>
            <a:r>
              <a:rPr lang="en-US" dirty="0">
                <a:cs typeface="+mn-cs"/>
              </a:rPr>
              <a:t>s original lie, </a:t>
            </a:r>
            <a:r>
              <a:rPr lang="ja-JP" altLang="en-US" dirty="0">
                <a:latin typeface="Arial"/>
                <a:cs typeface="+mn-cs"/>
              </a:rPr>
              <a:t>“</a:t>
            </a:r>
            <a:r>
              <a:rPr lang="en-US" dirty="0">
                <a:cs typeface="+mn-cs"/>
              </a:rPr>
              <a:t>Is it true what God has said?</a:t>
            </a:r>
            <a:r>
              <a:rPr lang="ja-JP" altLang="en-US" dirty="0">
                <a:latin typeface="Arial"/>
                <a:cs typeface="+mn-cs"/>
              </a:rPr>
              <a:t>”</a:t>
            </a:r>
            <a:r>
              <a:rPr lang="en-US" dirty="0">
                <a:cs typeface="+mn-cs"/>
              </a:rPr>
              <a:t> </a:t>
            </a:r>
          </a:p>
          <a:p>
            <a:pPr eaLnBrk="1" hangingPunct="1">
              <a:defRPr/>
            </a:pPr>
            <a:r>
              <a:rPr lang="en-US" dirty="0">
                <a:cs typeface="+mn-cs"/>
              </a:rPr>
              <a:t>And that is why we must draw a line in the sand. Are you willing to join the battle for truth?</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56F02DE-7BE8-9749-BAC6-376E1D38395B}" type="slidenum">
              <a:rPr lang="en-US"/>
              <a:pPr>
                <a:defRPr/>
              </a:pPr>
              <a:t>45</a:t>
            </a:fld>
            <a:endParaRPr lang="en-US"/>
          </a:p>
        </p:txBody>
      </p:sp>
      <p:sp>
        <p:nvSpPr>
          <p:cNvPr id="349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49187" name="Rectangle 3"/>
          <p:cNvSpPr>
            <a:spLocks noGrp="1" noChangeArrowheads="1"/>
          </p:cNvSpPr>
          <p:nvPr>
            <p:ph type="body" idx="1"/>
          </p:nvPr>
        </p:nvSpPr>
        <p:spPr/>
        <p:txBody>
          <a:bodyPr/>
          <a:lstStyle/>
          <a:p>
            <a:pPr eaLnBrk="1" hangingPunct="1">
              <a:defRPr/>
            </a:pPr>
            <a:r>
              <a:rPr lang="en-US">
                <a:cs typeface="+mn-cs"/>
              </a:rPr>
              <a:t>The Scriptures state in Ephesians 6, </a:t>
            </a:r>
            <a:r>
              <a:rPr lang="ja-JP" altLang="en-US">
                <a:latin typeface="Arial"/>
                <a:cs typeface="+mn-cs"/>
              </a:rPr>
              <a:t>“</a:t>
            </a:r>
            <a:r>
              <a:rPr lang="en-US" i="1">
                <a:cs typeface="+mn-cs"/>
              </a:rPr>
              <a:t>Finally, my brethren, be strong in the Lord, and in the power of his might. Put on the whole armor of God, that ye may be able to stand against the wiles of the devil. For we wrestle not against flesh and blood, but against principalities, against powers, against the rulers of the darkness of this world, against spiritual wickedness in high places. Wherefore take unto you the whole armor of God, that you may be able to withstand in the evil day, and having done all, to stand. Stand therefore, having your loins girt about with truth, and having on the breastplate of righteousness; And your feet shod with the preparation of the gospel of peace;</a:t>
            </a:r>
            <a:r>
              <a:rPr lang="ja-JP" altLang="en-US" i="1">
                <a:latin typeface="Arial"/>
                <a:cs typeface="+mn-cs"/>
              </a:rPr>
              <a:t>”</a:t>
            </a:r>
            <a:endParaRPr lang="en-US" i="1">
              <a:cs typeface="+mn-cs"/>
            </a:endParaRPr>
          </a:p>
          <a:p>
            <a:pPr eaLnBrk="1" hangingPunct="1">
              <a:defRPr/>
            </a:pPr>
            <a:endParaRPr lang="en-US" i="1">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79D023A-05B5-4546-8CB9-D70C9889AF8B}" type="slidenum">
              <a:rPr lang="en-US"/>
              <a:pPr>
                <a:defRPr/>
              </a:pPr>
              <a:t>46</a:t>
            </a:fld>
            <a:endParaRPr lang="en-US"/>
          </a:p>
        </p:txBody>
      </p:sp>
      <p:sp>
        <p:nvSpPr>
          <p:cNvPr id="3502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50211" name="Rectangle 3"/>
          <p:cNvSpPr>
            <a:spLocks noGrp="1" noChangeArrowheads="1"/>
          </p:cNvSpPr>
          <p:nvPr>
            <p:ph type="body" idx="1"/>
          </p:nvPr>
        </p:nvSpPr>
        <p:spPr/>
        <p:txBody>
          <a:bodyPr/>
          <a:lstStyle/>
          <a:p>
            <a:pPr eaLnBrk="1" hangingPunct="1">
              <a:defRPr/>
            </a:pPr>
            <a:r>
              <a:rPr lang="ja-JP" altLang="en-US" i="1" baseline="30000">
                <a:latin typeface="Arial"/>
                <a:cs typeface="+mn-cs"/>
              </a:rPr>
              <a:t>“</a:t>
            </a:r>
            <a:r>
              <a:rPr lang="en-US" i="1">
                <a:cs typeface="+mn-cs"/>
              </a:rPr>
              <a:t>Above all, taking the shield of faith, wherewith ye shall be able to quench all the fiery darts of the wicked. And take the helmet of salvation and the sword of the Spirit, which is the word of God: Praying always with all prayer and supplication in the Spirit, and watching thereunto with all perseverance and supplication for all saints; And for me, that utterance may be given unto me, that I may open my mouth boldly, to make known the mystery of the gospel, For which I am an ambassador in bonds; that therein I may speak boldly, as I ought to speak.</a:t>
            </a:r>
            <a:r>
              <a:rPr lang="ja-JP" altLang="en-US" i="1">
                <a:latin typeface="Arial"/>
                <a:cs typeface="+mn-cs"/>
              </a:rPr>
              <a:t>”</a:t>
            </a:r>
            <a:r>
              <a:rPr lang="en-US" i="1">
                <a:cs typeface="+mn-cs"/>
              </a:rPr>
              <a:t> </a:t>
            </a:r>
          </a:p>
          <a:p>
            <a:pPr eaLnBrk="1" hangingPunct="1">
              <a:defRPr/>
            </a:pPr>
            <a:endParaRPr lang="en-US" i="1">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48</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Creation (</a:t>
            </a:r>
            <a:r>
              <a:rPr lang="en-US" dirty="0" err="1">
                <a:latin typeface="Arial" charset="0"/>
                <a:ea typeface="ＭＳ Ｐゴシック" charset="0"/>
                <a:cs typeface="ＭＳ Ｐゴシック" charset="0"/>
              </a:rPr>
              <a:t>cr</a:t>
            </a:r>
            <a:r>
              <a:rPr lang="en-US" dirty="0">
                <a:latin typeface="Arial" charset="0"/>
                <a:ea typeface="ＭＳ Ｐゴシック" charset="0"/>
                <a:cs typeface="ＭＳ Ｐゴシック" charset="0"/>
              </a:rPr>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172588E-546F-EF43-97D2-606C49DF85D8}" type="slidenum">
              <a:rPr lang="en-US"/>
              <a:pPr>
                <a:defRPr/>
              </a:pPr>
              <a:t>5</a:t>
            </a:fld>
            <a:endParaRPr lang="en-US"/>
          </a:p>
        </p:txBody>
      </p:sp>
      <p:sp>
        <p:nvSpPr>
          <p:cNvPr id="3543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54307" name="Rectangle 3"/>
          <p:cNvSpPr>
            <a:spLocks noGrp="1" noChangeArrowheads="1"/>
          </p:cNvSpPr>
          <p:nvPr>
            <p:ph type="body" idx="1"/>
          </p:nvPr>
        </p:nvSpPr>
        <p:spPr/>
        <p:txBody>
          <a:bodyPr/>
          <a:lstStyle/>
          <a:p>
            <a:pPr marL="762000" lvl="1" indent="-304800" eaLnBrk="1" hangingPunct="1">
              <a:lnSpc>
                <a:spcPct val="90000"/>
              </a:lnSpc>
              <a:defRPr/>
            </a:pPr>
            <a:r>
              <a:rPr lang="en-US" sz="1000" dirty="0"/>
              <a:t>I</a:t>
            </a:r>
            <a:r>
              <a:rPr lang="fr-FR" altLang="ja-JP" sz="1000" dirty="0">
                <a:latin typeface="Arial"/>
              </a:rPr>
              <a:t>'</a:t>
            </a:r>
            <a:r>
              <a:rPr lang="en-US" sz="1000" dirty="0"/>
              <a:t>m guessing that everyone in this room fits into three basic groups:</a:t>
            </a:r>
            <a:endParaRPr lang="en-US" sz="1000" b="1" dirty="0"/>
          </a:p>
          <a:p>
            <a:pPr marL="1219200" lvl="2" indent="-304800" eaLnBrk="1" hangingPunct="1">
              <a:lnSpc>
                <a:spcPct val="90000"/>
              </a:lnSpc>
              <a:defRPr/>
            </a:pPr>
            <a:r>
              <a:rPr lang="en-US" sz="1000" b="1" dirty="0"/>
              <a:t>In Agreement. </a:t>
            </a:r>
            <a:r>
              <a:rPr lang="en-US" sz="1000" dirty="0"/>
              <a:t>The first is going to agree with what I have to say. I hope this presentation will build your faith.</a:t>
            </a:r>
            <a:endParaRPr lang="en-US" sz="1000" b="1" dirty="0"/>
          </a:p>
          <a:p>
            <a:pPr marL="1219200" lvl="2" indent="-304800" eaLnBrk="1" hangingPunct="1">
              <a:lnSpc>
                <a:spcPct val="90000"/>
              </a:lnSpc>
              <a:defRPr/>
            </a:pPr>
            <a:r>
              <a:rPr lang="en-US" sz="1000" b="1" dirty="0"/>
              <a:t>On the Fence. </a:t>
            </a:r>
            <a:r>
              <a:rPr lang="en-US" sz="1000" dirty="0"/>
              <a:t>The second group is undecided about this issue. I hope that you</a:t>
            </a:r>
            <a:r>
              <a:rPr lang="fr-FR" altLang="ja-JP" sz="1000" dirty="0">
                <a:latin typeface="Arial"/>
              </a:rPr>
              <a:t>'</a:t>
            </a:r>
            <a:r>
              <a:rPr lang="en-US" sz="1000" dirty="0" err="1"/>
              <a:t>ll</a:t>
            </a:r>
            <a:r>
              <a:rPr lang="en-US" sz="1000" dirty="0"/>
              <a:t> be willing to cross the line in the sand and join in the battle for truth.</a:t>
            </a:r>
            <a:endParaRPr lang="en-US" sz="1000" b="1" dirty="0"/>
          </a:p>
          <a:p>
            <a:pPr marL="1219200" lvl="2" indent="-304800" eaLnBrk="1" hangingPunct="1">
              <a:lnSpc>
                <a:spcPct val="90000"/>
              </a:lnSpc>
              <a:defRPr/>
            </a:pPr>
            <a:r>
              <a:rPr lang="en-US" sz="1000" b="1" dirty="0"/>
              <a:t>Disagree. </a:t>
            </a:r>
            <a:r>
              <a:rPr lang="en-US" sz="1000" dirty="0"/>
              <a:t>There</a:t>
            </a:r>
            <a:r>
              <a:rPr lang="fr-FR" altLang="ja-JP" sz="1000" dirty="0">
                <a:latin typeface="Arial"/>
              </a:rPr>
              <a:t>'</a:t>
            </a:r>
            <a:r>
              <a:rPr lang="en-US" sz="1000" dirty="0"/>
              <a:t>s a third group here that disagrees with me. I have a challenge. Instead of presuming that my position is invalid, and rejecting all that I have to say, do something that is a practice of those who are considered wise. Hear me out. If at the end you still conclude that I</a:t>
            </a:r>
            <a:r>
              <a:rPr lang="fr-FR" altLang="ja-JP" sz="1000" dirty="0">
                <a:latin typeface="Arial"/>
              </a:rPr>
              <a:t>'</a:t>
            </a:r>
            <a:r>
              <a:rPr lang="en-US" sz="1000" dirty="0"/>
              <a:t>m in error, then no harm done. But please take time to openly consider what I</a:t>
            </a:r>
            <a:r>
              <a:rPr lang="fr-FR" altLang="ja-JP" sz="1000" dirty="0">
                <a:latin typeface="Arial"/>
              </a:rPr>
              <a:t>'</a:t>
            </a:r>
            <a:r>
              <a:rPr lang="en-US" sz="1000" dirty="0"/>
              <a:t>m presenting.</a:t>
            </a:r>
            <a:endParaRPr lang="en-US" sz="1000" b="1" dirty="0"/>
          </a:p>
          <a:p>
            <a:pPr marL="304800" indent="-304800" eaLnBrk="1" hangingPunct="1">
              <a:lnSpc>
                <a:spcPct val="90000"/>
              </a:lnSpc>
              <a:defRPr/>
            </a:pPr>
            <a:r>
              <a:rPr lang="en-US" sz="1000" dirty="0">
                <a:cs typeface="+mn-cs"/>
              </a:rPr>
              <a:t>So let</a:t>
            </a:r>
            <a:r>
              <a:rPr lang="fr-FR" altLang="ja-JP" sz="1000" dirty="0">
                <a:latin typeface="Arial"/>
                <a:cs typeface="+mn-cs"/>
              </a:rPr>
              <a:t>'</a:t>
            </a:r>
            <a:r>
              <a:rPr lang="en-US" sz="1000" dirty="0">
                <a:cs typeface="+mn-cs"/>
              </a:rPr>
              <a:t>s look at the Creation story. If I had any 10-year old read the first chapter of Genesis, he would conclude that the world had been made in six days – that</a:t>
            </a:r>
            <a:r>
              <a:rPr lang="fr-FR" altLang="ja-JP" sz="1000" dirty="0">
                <a:latin typeface="Arial"/>
                <a:cs typeface="+mn-cs"/>
              </a:rPr>
              <a:t>'</a:t>
            </a:r>
            <a:r>
              <a:rPr lang="en-US" sz="1000" dirty="0">
                <a:cs typeface="+mn-cs"/>
              </a:rPr>
              <a:t>s what the words plainly say. But, was God being poetic or figurative, and really just wanting to give us a general overview of creation, not really a day-by-day blow?</a:t>
            </a:r>
            <a:endParaRPr lang="en-US" sz="1000" b="1" dirty="0">
              <a:cs typeface="+mn-cs"/>
            </a:endParaRPr>
          </a:p>
          <a:p>
            <a:pPr marL="762000" lvl="1" indent="-304800" eaLnBrk="1" hangingPunct="1">
              <a:lnSpc>
                <a:spcPct val="90000"/>
              </a:lnSpc>
              <a:defRPr/>
            </a:pPr>
            <a:r>
              <a:rPr lang="en-US" sz="1000" dirty="0"/>
              <a:t>Although the belief of an ancient earth can be found throughout history, it</a:t>
            </a:r>
            <a:r>
              <a:rPr lang="fr-FR" altLang="ja-JP" sz="1000" dirty="0">
                <a:latin typeface="Arial"/>
              </a:rPr>
              <a:t>'</a:t>
            </a:r>
            <a:r>
              <a:rPr lang="en-US" sz="1000" dirty="0"/>
              <a:t>s been a minority view. But then in the late 1700s James Hutton wrote a book called </a:t>
            </a:r>
            <a:r>
              <a:rPr lang="en-US" sz="1000" i="1" dirty="0"/>
              <a:t>Theory of the Earth</a:t>
            </a:r>
            <a:r>
              <a:rPr lang="en-US" sz="1000" dirty="0"/>
              <a:t>. He believed that the continents were being washed into the oceans, and then reformed into new continents, over very, very long periods of time. Hutton</a:t>
            </a:r>
            <a:r>
              <a:rPr lang="fr-FR" altLang="ja-JP" sz="1000" dirty="0">
                <a:latin typeface="Arial"/>
              </a:rPr>
              <a:t>'</a:t>
            </a:r>
            <a:r>
              <a:rPr lang="en-US" sz="1000" dirty="0"/>
              <a:t>s work laid the foundation for Charles Lyell who published his book </a:t>
            </a:r>
            <a:r>
              <a:rPr lang="en-US" sz="1000" i="1" dirty="0"/>
              <a:t>Principles of Geology </a:t>
            </a:r>
            <a:r>
              <a:rPr lang="en-US" sz="1000" dirty="0"/>
              <a:t>in 1830. Lyell popularized the idea that geological features formed over long periods of time. The features are vast sedimentary rock layers like sandstone, mudstone, siltstone – which is simply sand, mud, and silt deposited by water. Christians were faced with a dilemma. Do they hold onto the scriptural age of the earth, or do they go with Lyell and the others? The question soon became where do we fit the time that it takes to form the geologic layers and fossils into the Bible? I</a:t>
            </a:r>
            <a:r>
              <a:rPr lang="fr-FR" altLang="ja-JP" sz="1000" dirty="0">
                <a:latin typeface="Arial"/>
              </a:rPr>
              <a:t>'</a:t>
            </a:r>
            <a:r>
              <a:rPr lang="en-US" sz="1000" dirty="0"/>
              <a:t>d like to propose that there are only three possibilities.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142B0A0-4ACF-C64F-B399-3E791745AE66}" type="slidenum">
              <a:rPr lang="en-US"/>
              <a:pPr>
                <a:defRPr/>
              </a:pPr>
              <a:t>6</a:t>
            </a:fld>
            <a:endParaRPr lang="en-US"/>
          </a:p>
        </p:txBody>
      </p:sp>
      <p:sp>
        <p:nvSpPr>
          <p:cNvPr id="358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5843" name="Rectangle 3"/>
          <p:cNvSpPr>
            <a:spLocks noGrp="1" noChangeArrowheads="1"/>
          </p:cNvSpPr>
          <p:nvPr>
            <p:ph type="body" idx="1"/>
          </p:nvPr>
        </p:nvSpPr>
        <p:spPr/>
        <p:txBody>
          <a:bodyPr/>
          <a:lstStyle/>
          <a:p>
            <a:pPr marL="247650" indent="-247650" eaLnBrk="1" hangingPunct="1">
              <a:defRPr/>
            </a:pPr>
            <a:r>
              <a:rPr lang="en-US">
                <a:cs typeface="+mn-cs"/>
              </a:rPr>
              <a:t>The first is before Creation week. This idea is called the Gap theory. Look at Genesis 1:1 &amp; 2: </a:t>
            </a:r>
            <a:r>
              <a:rPr lang="ja-JP" altLang="en-US">
                <a:latin typeface="Arial"/>
                <a:cs typeface="+mn-cs"/>
              </a:rPr>
              <a:t>“</a:t>
            </a:r>
            <a:r>
              <a:rPr lang="en-US" i="1">
                <a:cs typeface="+mn-cs"/>
              </a:rPr>
              <a:t>In the beginning God created the heaven and the earth. And the earth was without form, and void; and darkness was upon the face of the deep. And the Spirit of God moved upon the face of the waters.</a:t>
            </a:r>
            <a:r>
              <a:rPr lang="ja-JP" altLang="en-US">
                <a:latin typeface="Arial"/>
                <a:cs typeface="+mn-cs"/>
              </a:rPr>
              <a:t>”</a:t>
            </a:r>
            <a:r>
              <a:rPr lang="en-US">
                <a:cs typeface="+mn-cs"/>
              </a:rPr>
              <a:t> This theory says that God created the heavens and the earth. Then came the long geologic ages as life developed and lived for millions of years during which the fossil record was laid down. Then Satan rebelled and was cast to earth. This resulted in a cataclysm, causing the earth to become without form and void.</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06F55BB-4939-5842-B4B5-8E998E245F98}" type="slidenum">
              <a:rPr lang="en-US"/>
              <a:pPr>
                <a:defRPr/>
              </a:pPr>
              <a:t>7</a:t>
            </a:fld>
            <a:endParaRPr lang="en-US"/>
          </a:p>
        </p:txBody>
      </p:sp>
      <p:sp>
        <p:nvSpPr>
          <p:cNvPr id="3553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55331" name="Rectangle 3"/>
          <p:cNvSpPr>
            <a:spLocks noGrp="1" noChangeArrowheads="1"/>
          </p:cNvSpPr>
          <p:nvPr>
            <p:ph type="body" idx="1"/>
          </p:nvPr>
        </p:nvSpPr>
        <p:spPr/>
        <p:txBody>
          <a:bodyPr/>
          <a:lstStyle/>
          <a:p>
            <a:pPr marL="1600200" lvl="3" indent="-228600" eaLnBrk="1" hangingPunct="1">
              <a:defRPr/>
            </a:pPr>
            <a:r>
              <a:rPr lang="en-US" sz="1000" dirty="0"/>
              <a:t>However, there are major problems with the Gap Theory.</a:t>
            </a:r>
            <a:endParaRPr lang="en-US" sz="1000" b="1" dirty="0"/>
          </a:p>
          <a:p>
            <a:pPr marL="2057400" lvl="4" indent="-228600" eaLnBrk="1" hangingPunct="1">
              <a:defRPr/>
            </a:pPr>
            <a:r>
              <a:rPr lang="ja-JP" altLang="en-US" sz="1000" b="1" dirty="0">
                <a:latin typeface="Arial"/>
              </a:rPr>
              <a:t>“</a:t>
            </a:r>
            <a:r>
              <a:rPr lang="en-US" sz="1000" b="1" dirty="0"/>
              <a:t>Was</a:t>
            </a:r>
            <a:r>
              <a:rPr lang="ja-JP" altLang="en-US" sz="1000" b="1" dirty="0">
                <a:latin typeface="Arial"/>
              </a:rPr>
              <a:t>”</a:t>
            </a:r>
            <a:r>
              <a:rPr lang="en-US" sz="1000" b="1" dirty="0"/>
              <a:t> Means </a:t>
            </a:r>
            <a:r>
              <a:rPr lang="ja-JP" altLang="en-US" sz="1000" b="1" dirty="0">
                <a:latin typeface="Arial"/>
              </a:rPr>
              <a:t>“</a:t>
            </a:r>
            <a:r>
              <a:rPr lang="en-US" sz="1000" b="1" dirty="0"/>
              <a:t>Was</a:t>
            </a:r>
            <a:r>
              <a:rPr lang="ja-JP" altLang="en-US" sz="1000" b="1" dirty="0">
                <a:latin typeface="Arial"/>
              </a:rPr>
              <a:t>”</a:t>
            </a:r>
            <a:r>
              <a:rPr lang="en-US" sz="1000" b="1" dirty="0"/>
              <a:t>. </a:t>
            </a:r>
            <a:r>
              <a:rPr lang="en-US" sz="1000" dirty="0"/>
              <a:t>The first is that verse two reads, </a:t>
            </a:r>
            <a:r>
              <a:rPr lang="ja-JP" altLang="en-US" sz="1000" dirty="0">
                <a:latin typeface="Arial"/>
              </a:rPr>
              <a:t>“</a:t>
            </a:r>
            <a:r>
              <a:rPr lang="en-US" sz="1000" dirty="0"/>
              <a:t>the earth </a:t>
            </a:r>
            <a:r>
              <a:rPr lang="en-US" sz="1000" b="1" dirty="0"/>
              <a:t>was</a:t>
            </a:r>
            <a:r>
              <a:rPr lang="en-US" sz="1000" dirty="0"/>
              <a:t> without form, and void.</a:t>
            </a:r>
            <a:r>
              <a:rPr lang="ja-JP" altLang="en-US" sz="1000" dirty="0">
                <a:latin typeface="Arial"/>
              </a:rPr>
              <a:t>”</a:t>
            </a:r>
            <a:r>
              <a:rPr lang="en-US" sz="1000" dirty="0"/>
              <a:t> But to make the theory work, we need to change this verse to, </a:t>
            </a:r>
            <a:r>
              <a:rPr lang="ja-JP" altLang="en-US" sz="1000" dirty="0">
                <a:latin typeface="Arial"/>
              </a:rPr>
              <a:t>“</a:t>
            </a:r>
            <a:r>
              <a:rPr lang="en-US" sz="1000" b="1" dirty="0"/>
              <a:t>became</a:t>
            </a:r>
            <a:r>
              <a:rPr lang="en-US" sz="1000" dirty="0"/>
              <a:t> form and void.</a:t>
            </a:r>
            <a:r>
              <a:rPr lang="ja-JP" altLang="en-US" sz="1000" dirty="0">
                <a:latin typeface="Arial"/>
              </a:rPr>
              <a:t>”</a:t>
            </a:r>
            <a:r>
              <a:rPr lang="en-US" sz="1000" dirty="0"/>
              <a:t> The actual word being used here is the Hebrew verb of </a:t>
            </a:r>
            <a:r>
              <a:rPr lang="ja-JP" altLang="en-US" sz="1000" dirty="0">
                <a:latin typeface="Arial"/>
              </a:rPr>
              <a:t>“</a:t>
            </a:r>
            <a:r>
              <a:rPr lang="en-US" sz="1000" dirty="0"/>
              <a:t>being</a:t>
            </a:r>
            <a:r>
              <a:rPr lang="ja-JP" altLang="en-US" sz="1000" dirty="0">
                <a:latin typeface="Arial"/>
              </a:rPr>
              <a:t>”</a:t>
            </a:r>
            <a:r>
              <a:rPr lang="en-US" sz="1000" dirty="0"/>
              <a:t> – </a:t>
            </a:r>
            <a:r>
              <a:rPr lang="en-US" sz="1000" i="1" dirty="0" err="1"/>
              <a:t>hayah</a:t>
            </a:r>
            <a:r>
              <a:rPr lang="en-US" sz="1000" dirty="0"/>
              <a:t>. Now while this word could be stretched to mean </a:t>
            </a:r>
            <a:r>
              <a:rPr lang="ja-JP" altLang="en-US" sz="1000" dirty="0">
                <a:latin typeface="Arial"/>
              </a:rPr>
              <a:t>“</a:t>
            </a:r>
            <a:r>
              <a:rPr lang="en-US" sz="1000" dirty="0"/>
              <a:t>became,</a:t>
            </a:r>
            <a:r>
              <a:rPr lang="ja-JP" altLang="en-US" sz="1000" dirty="0">
                <a:latin typeface="Arial"/>
              </a:rPr>
              <a:t>”</a:t>
            </a:r>
            <a:r>
              <a:rPr lang="en-US" sz="1000" dirty="0"/>
              <a:t> the context has driven most Bible translators to stay within the primary meaning, and translate it as </a:t>
            </a:r>
            <a:r>
              <a:rPr lang="en-US" sz="1000" i="1" dirty="0"/>
              <a:t>was</a:t>
            </a:r>
            <a:r>
              <a:rPr lang="en-US" sz="1000" dirty="0"/>
              <a:t>.</a:t>
            </a:r>
            <a:endParaRPr lang="en-US" sz="1000" b="1" dirty="0"/>
          </a:p>
          <a:p>
            <a:pPr marL="2057400" lvl="4" indent="-228600" eaLnBrk="1" hangingPunct="1">
              <a:defRPr/>
            </a:pPr>
            <a:r>
              <a:rPr lang="en-US" sz="1000" b="1" dirty="0"/>
              <a:t>Sequence.</a:t>
            </a:r>
            <a:r>
              <a:rPr lang="en-US" sz="1000" dirty="0"/>
              <a:t> The next problem is that the second verse begins with the conjunction </a:t>
            </a:r>
            <a:r>
              <a:rPr lang="en-US" sz="1000" i="1" dirty="0"/>
              <a:t>and</a:t>
            </a:r>
            <a:r>
              <a:rPr lang="en-US" sz="1000" dirty="0"/>
              <a:t> – in Hebrew it</a:t>
            </a:r>
            <a:r>
              <a:rPr lang="fr-FR" altLang="ja-JP" sz="1000" dirty="0">
                <a:latin typeface="Arial"/>
              </a:rPr>
              <a:t>'</a:t>
            </a:r>
            <a:r>
              <a:rPr lang="en-US" sz="1000" dirty="0"/>
              <a:t>s the word </a:t>
            </a:r>
            <a:r>
              <a:rPr lang="en-US" sz="1000" i="1" dirty="0" err="1"/>
              <a:t>waw</a:t>
            </a:r>
            <a:r>
              <a:rPr lang="en-US" sz="1000" dirty="0"/>
              <a:t>. This </a:t>
            </a:r>
            <a:r>
              <a:rPr lang="ja-JP" altLang="en-US" sz="1000" dirty="0">
                <a:latin typeface="Arial"/>
              </a:rPr>
              <a:t>“</a:t>
            </a:r>
            <a:r>
              <a:rPr lang="en-US" sz="1000" dirty="0"/>
              <a:t>and</a:t>
            </a:r>
            <a:r>
              <a:rPr lang="ja-JP" altLang="en-US" sz="1000" dirty="0">
                <a:latin typeface="Arial"/>
              </a:rPr>
              <a:t>”</a:t>
            </a:r>
            <a:r>
              <a:rPr lang="en-US" sz="1000" dirty="0"/>
              <a:t> is showing a sequence of events. First God created the heavens and the earth </a:t>
            </a:r>
            <a:r>
              <a:rPr lang="en-US" sz="1000" b="1" dirty="0"/>
              <a:t>AND</a:t>
            </a:r>
            <a:r>
              <a:rPr lang="en-US" sz="1000" dirty="0"/>
              <a:t> the earth was without form and void. The Genesis account is giving a sequence of events and so to place a gap of millions of years in between these two verses seems unwarranted, unless there is great reason we should.</a:t>
            </a:r>
            <a:endParaRPr lang="en-US" sz="1000" b="1" dirty="0"/>
          </a:p>
          <a:p>
            <a:pPr marL="2057400" lvl="4" indent="-228600" eaLnBrk="1" hangingPunct="1">
              <a:defRPr/>
            </a:pPr>
            <a:r>
              <a:rPr lang="en-US" sz="1000" b="1" dirty="0"/>
              <a:t>Why?</a:t>
            </a:r>
            <a:r>
              <a:rPr lang="en-US" sz="1000" dirty="0"/>
              <a:t> And that is the point with the Gap theory. We are adding a previously un-mentioned historical period to the passage --how the earth thrived with life for millions of years before creation week, assumptions about the fall of Satan, and a world-wide cataclysm – all by changing the meaning of two words in the passage. And my question is why? Why do we need to so severely tweak the plain meaning of Scriptures?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1E66247-A9ED-EA40-9FC9-0C6227680227}" type="slidenum">
              <a:rPr lang="en-US"/>
              <a:pPr>
                <a:defRPr/>
              </a:pPr>
              <a:t>8</a:t>
            </a:fld>
            <a:endParaRPr lang="en-US"/>
          </a:p>
        </p:txBody>
      </p:sp>
      <p:sp>
        <p:nvSpPr>
          <p:cNvPr id="3563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56355" name="Rectangle 3"/>
          <p:cNvSpPr>
            <a:spLocks noGrp="1" noChangeArrowheads="1"/>
          </p:cNvSpPr>
          <p:nvPr>
            <p:ph type="body" idx="1"/>
          </p:nvPr>
        </p:nvSpPr>
        <p:spPr/>
        <p:txBody>
          <a:bodyPr/>
          <a:lstStyle/>
          <a:p>
            <a:pPr marL="247650" indent="-247650" eaLnBrk="1" hangingPunct="1">
              <a:defRPr/>
            </a:pPr>
            <a:r>
              <a:rPr lang="en-US">
                <a:cs typeface="+mn-cs"/>
              </a:rPr>
              <a:t>The second place in which people try to insert the time that it takes geologic layers and fossils to form is during the days of creation week. To do this, we have to claim that the days are not literal days, but simply longer periods of time.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122CC12-F290-574F-B9CA-6B68010DE523}" type="slidenum">
              <a:rPr lang="en-US"/>
              <a:pPr>
                <a:defRPr/>
              </a:pPr>
              <a:t>9</a:t>
            </a:fld>
            <a:endParaRPr lang="en-US"/>
          </a:p>
        </p:txBody>
      </p:sp>
      <p:sp>
        <p:nvSpPr>
          <p:cNvPr id="430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3011" name="Rectangle 3"/>
          <p:cNvSpPr>
            <a:spLocks noGrp="1" noChangeArrowheads="1"/>
          </p:cNvSpPr>
          <p:nvPr>
            <p:ph type="body" idx="1"/>
          </p:nvPr>
        </p:nvSpPr>
        <p:spPr/>
        <p:txBody>
          <a:bodyPr/>
          <a:lstStyle/>
          <a:p>
            <a:pPr marL="1600200" lvl="3" indent="-228600" eaLnBrk="1" hangingPunct="1">
              <a:defRPr/>
            </a:pPr>
            <a:r>
              <a:rPr lang="en-US" dirty="0"/>
              <a:t>Let me read Genesis 1:5: </a:t>
            </a:r>
            <a:r>
              <a:rPr lang="ja-JP" altLang="en-US" dirty="0">
                <a:latin typeface="Arial"/>
              </a:rPr>
              <a:t>“</a:t>
            </a:r>
            <a:r>
              <a:rPr lang="en-US" i="1" dirty="0"/>
              <a:t>And God called the light Day, and the darkness he called Night. And the evening and the morning were the first day.</a:t>
            </a:r>
            <a:r>
              <a:rPr lang="ja-JP" altLang="en-US" dirty="0">
                <a:latin typeface="Arial"/>
              </a:rPr>
              <a:t>”</a:t>
            </a:r>
            <a:endParaRPr lang="en-US" b="1" dirty="0"/>
          </a:p>
          <a:p>
            <a:pPr marL="1600200" lvl="3" indent="-228600" eaLnBrk="1" hangingPunct="1">
              <a:defRPr/>
            </a:pPr>
            <a:r>
              <a:rPr lang="en-US" dirty="0"/>
              <a:t>Now the Hebrew word being used here for </a:t>
            </a:r>
            <a:r>
              <a:rPr lang="en-US" i="1" dirty="0"/>
              <a:t>day</a:t>
            </a:r>
            <a:r>
              <a:rPr lang="en-US" dirty="0"/>
              <a:t> is </a:t>
            </a:r>
            <a:r>
              <a:rPr lang="en-US" i="1" dirty="0" err="1"/>
              <a:t>yom</a:t>
            </a:r>
            <a:r>
              <a:rPr lang="en-US" dirty="0"/>
              <a:t>. And it</a:t>
            </a:r>
            <a:r>
              <a:rPr lang="fr-FR" altLang="ja-JP" dirty="0">
                <a:latin typeface="Arial"/>
              </a:rPr>
              <a:t>'</a:t>
            </a:r>
            <a:r>
              <a:rPr lang="en-US" dirty="0"/>
              <a:t>s been pointed out that </a:t>
            </a:r>
            <a:r>
              <a:rPr lang="en-US" i="1" dirty="0" err="1"/>
              <a:t>yom</a:t>
            </a:r>
            <a:r>
              <a:rPr lang="en-US" dirty="0"/>
              <a:t> does not always have to mean a literal day. And that is true. However, while </a:t>
            </a:r>
            <a:r>
              <a:rPr lang="en-US" i="1" dirty="0" err="1"/>
              <a:t>yom</a:t>
            </a:r>
            <a:r>
              <a:rPr lang="en-US" dirty="0"/>
              <a:t> can mean different periods of time, let</a:t>
            </a:r>
            <a:r>
              <a:rPr lang="fr-FR" altLang="ja-JP" dirty="0">
                <a:latin typeface="Arial"/>
              </a:rPr>
              <a:t>'</a:t>
            </a:r>
            <a:r>
              <a:rPr lang="en-US" dirty="0"/>
              <a:t>s look at how it</a:t>
            </a:r>
            <a:r>
              <a:rPr lang="fr-FR" altLang="ja-JP" dirty="0">
                <a:latin typeface="Arial"/>
              </a:rPr>
              <a:t>'</a:t>
            </a:r>
            <a:r>
              <a:rPr lang="en-US" dirty="0"/>
              <a:t>s being used throughout the creation account. If you look at all seven days, you</a:t>
            </a:r>
            <a:r>
              <a:rPr lang="fr-FR" altLang="ja-JP" dirty="0">
                <a:latin typeface="Arial"/>
              </a:rPr>
              <a:t>'</a:t>
            </a:r>
            <a:r>
              <a:rPr lang="en-US" dirty="0" err="1"/>
              <a:t>ll</a:t>
            </a:r>
            <a:r>
              <a:rPr lang="en-US" dirty="0"/>
              <a:t> find that the word </a:t>
            </a:r>
            <a:r>
              <a:rPr lang="en-US" i="1" dirty="0" err="1"/>
              <a:t>yom</a:t>
            </a:r>
            <a:r>
              <a:rPr lang="en-US" dirty="0"/>
              <a:t> is modified by </a:t>
            </a:r>
            <a:r>
              <a:rPr lang="en-US" i="1" dirty="0"/>
              <a:t>first</a:t>
            </a:r>
            <a:r>
              <a:rPr lang="en-US" dirty="0"/>
              <a:t>, </a:t>
            </a:r>
            <a:r>
              <a:rPr lang="en-US" i="1" dirty="0"/>
              <a:t>second</a:t>
            </a:r>
            <a:r>
              <a:rPr lang="en-US" dirty="0"/>
              <a:t>, </a:t>
            </a:r>
            <a:r>
              <a:rPr lang="en-US" i="1" dirty="0"/>
              <a:t>third</a:t>
            </a:r>
            <a:r>
              <a:rPr lang="en-US" dirty="0"/>
              <a:t>, etc. Now whenever </a:t>
            </a:r>
            <a:r>
              <a:rPr lang="en-US" i="1" dirty="0" err="1"/>
              <a:t>yom</a:t>
            </a:r>
            <a:r>
              <a:rPr lang="en-US" dirty="0"/>
              <a:t> is found being modified by a number like this in the Scriptures, the word always means a literal day.</a:t>
            </a:r>
            <a:endParaRPr lang="en-US" b="1" dirty="0"/>
          </a:p>
          <a:p>
            <a:pPr marL="1600200" lvl="3" indent="-228600" eaLnBrk="1" hangingPunct="1">
              <a:defRPr/>
            </a:pPr>
            <a:r>
              <a:rPr lang="en-US" dirty="0"/>
              <a:t>Now look at verse five again. How could the plain reading of this Scripture be any clearer? </a:t>
            </a:r>
            <a:r>
              <a:rPr lang="ja-JP" altLang="en-US" dirty="0">
                <a:latin typeface="Arial"/>
              </a:rPr>
              <a:t>“</a:t>
            </a:r>
            <a:r>
              <a:rPr lang="en-US" i="1" dirty="0"/>
              <a:t>And God called the light Day, and the darkness he called Night. And the evening and the morning were the first day.</a:t>
            </a:r>
            <a:r>
              <a:rPr lang="ja-JP" altLang="en-US" dirty="0">
                <a:latin typeface="Arial"/>
              </a:rPr>
              <a:t>”</a:t>
            </a:r>
            <a:r>
              <a:rPr lang="en-US" dirty="0"/>
              <a:t> I don</a:t>
            </a:r>
            <a:r>
              <a:rPr lang="fr-FR" altLang="ja-JP" dirty="0">
                <a:latin typeface="Arial"/>
              </a:rPr>
              <a:t>'</a:t>
            </a:r>
            <a:r>
              <a:rPr lang="en-US" dirty="0"/>
              <a:t>t think there</a:t>
            </a:r>
            <a:r>
              <a:rPr lang="fr-FR" altLang="ja-JP" dirty="0">
                <a:latin typeface="Arial"/>
              </a:rPr>
              <a:t>'</a:t>
            </a:r>
            <a:r>
              <a:rPr lang="en-US" dirty="0"/>
              <a:t>s much more you could do to make it clear the passage is speaking of a literal day.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054786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1556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05700" y="274638"/>
            <a:ext cx="12573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733800" y="274638"/>
            <a:ext cx="36195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648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C62BC4-7B5C-1146-A7C4-2234DDADCDBE}" type="slidenum">
              <a:rPr lang="en-US"/>
              <a:pPr>
                <a:defRPr/>
              </a:pPr>
              <a:t>‹#›</a:t>
            </a:fld>
            <a:endParaRPr lang="en-US"/>
          </a:p>
        </p:txBody>
      </p:sp>
    </p:spTree>
    <p:extLst>
      <p:ext uri="{BB962C8B-B14F-4D97-AF65-F5344CB8AC3E}">
        <p14:creationId xmlns:p14="http://schemas.microsoft.com/office/powerpoint/2010/main" val="29250802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AA6F93-D407-544A-B945-8050A5FB96F1}" type="slidenum">
              <a:rPr lang="en-US"/>
              <a:pPr>
                <a:defRPr/>
              </a:pPr>
              <a:t>‹#›</a:t>
            </a:fld>
            <a:endParaRPr lang="en-US"/>
          </a:p>
        </p:txBody>
      </p:sp>
    </p:spTree>
    <p:extLst>
      <p:ext uri="{BB962C8B-B14F-4D97-AF65-F5344CB8AC3E}">
        <p14:creationId xmlns:p14="http://schemas.microsoft.com/office/powerpoint/2010/main" val="10506563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25C5A74-9FA8-BE43-8CC2-B8F2AED551E0}" type="slidenum">
              <a:rPr lang="en-US"/>
              <a:pPr>
                <a:defRPr/>
              </a:pPr>
              <a:t>‹#›</a:t>
            </a:fld>
            <a:endParaRPr lang="en-US"/>
          </a:p>
        </p:txBody>
      </p:sp>
    </p:spTree>
    <p:extLst>
      <p:ext uri="{BB962C8B-B14F-4D97-AF65-F5344CB8AC3E}">
        <p14:creationId xmlns:p14="http://schemas.microsoft.com/office/powerpoint/2010/main" val="20494846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AFE82B-0728-4A47-82F3-6F3D459364E0}" type="slidenum">
              <a:rPr lang="en-US"/>
              <a:pPr>
                <a:defRPr/>
              </a:pPr>
              <a:t>‹#›</a:t>
            </a:fld>
            <a:endParaRPr lang="en-US"/>
          </a:p>
        </p:txBody>
      </p:sp>
    </p:spTree>
    <p:extLst>
      <p:ext uri="{BB962C8B-B14F-4D97-AF65-F5344CB8AC3E}">
        <p14:creationId xmlns:p14="http://schemas.microsoft.com/office/powerpoint/2010/main" val="40708390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76E9AAB-F7DC-E547-8F94-211287B93B99}" type="slidenum">
              <a:rPr lang="en-US"/>
              <a:pPr>
                <a:defRPr/>
              </a:pPr>
              <a:t>‹#›</a:t>
            </a:fld>
            <a:endParaRPr lang="en-US"/>
          </a:p>
        </p:txBody>
      </p:sp>
    </p:spTree>
    <p:extLst>
      <p:ext uri="{BB962C8B-B14F-4D97-AF65-F5344CB8AC3E}">
        <p14:creationId xmlns:p14="http://schemas.microsoft.com/office/powerpoint/2010/main" val="25342691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438EEC4-CFD9-CF48-880B-EC37EEAACFBF}" type="slidenum">
              <a:rPr lang="en-US"/>
              <a:pPr>
                <a:defRPr/>
              </a:pPr>
              <a:t>‹#›</a:t>
            </a:fld>
            <a:endParaRPr lang="en-US"/>
          </a:p>
        </p:txBody>
      </p:sp>
    </p:spTree>
    <p:extLst>
      <p:ext uri="{BB962C8B-B14F-4D97-AF65-F5344CB8AC3E}">
        <p14:creationId xmlns:p14="http://schemas.microsoft.com/office/powerpoint/2010/main" val="38526023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C1FCD22-07FE-3745-9B6D-C4FFC405F32E}" type="slidenum">
              <a:rPr lang="en-US"/>
              <a:pPr>
                <a:defRPr/>
              </a:pPr>
              <a:t>‹#›</a:t>
            </a:fld>
            <a:endParaRPr lang="en-US"/>
          </a:p>
        </p:txBody>
      </p:sp>
    </p:spTree>
    <p:extLst>
      <p:ext uri="{BB962C8B-B14F-4D97-AF65-F5344CB8AC3E}">
        <p14:creationId xmlns:p14="http://schemas.microsoft.com/office/powerpoint/2010/main" val="34150904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B47B5C-21BF-2C44-BA98-2D1C759679FB}" type="slidenum">
              <a:rPr lang="en-US"/>
              <a:pPr>
                <a:defRPr/>
              </a:pPr>
              <a:t>‹#›</a:t>
            </a:fld>
            <a:endParaRPr lang="en-US"/>
          </a:p>
        </p:txBody>
      </p:sp>
    </p:spTree>
    <p:extLst>
      <p:ext uri="{BB962C8B-B14F-4D97-AF65-F5344CB8AC3E}">
        <p14:creationId xmlns:p14="http://schemas.microsoft.com/office/powerpoint/2010/main" val="860832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47550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1D7AC9-099B-0A42-8D6D-4C32DD09B12D}" type="slidenum">
              <a:rPr lang="en-US"/>
              <a:pPr>
                <a:defRPr/>
              </a:pPr>
              <a:t>‹#›</a:t>
            </a:fld>
            <a:endParaRPr lang="en-US"/>
          </a:p>
        </p:txBody>
      </p:sp>
    </p:spTree>
    <p:extLst>
      <p:ext uri="{BB962C8B-B14F-4D97-AF65-F5344CB8AC3E}">
        <p14:creationId xmlns:p14="http://schemas.microsoft.com/office/powerpoint/2010/main" val="7243008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7C6ACF-D4D4-8047-AB01-FA452BE7ED25}" type="slidenum">
              <a:rPr lang="en-US"/>
              <a:pPr>
                <a:defRPr/>
              </a:pPr>
              <a:t>‹#›</a:t>
            </a:fld>
            <a:endParaRPr lang="en-US"/>
          </a:p>
        </p:txBody>
      </p:sp>
    </p:spTree>
    <p:extLst>
      <p:ext uri="{BB962C8B-B14F-4D97-AF65-F5344CB8AC3E}">
        <p14:creationId xmlns:p14="http://schemas.microsoft.com/office/powerpoint/2010/main" val="30603318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6F6E8B-3779-A442-AA57-FB50F50B7297}" type="slidenum">
              <a:rPr lang="en-US"/>
              <a:pPr>
                <a:defRPr/>
              </a:pPr>
              <a:t>‹#›</a:t>
            </a:fld>
            <a:endParaRPr lang="en-US"/>
          </a:p>
        </p:txBody>
      </p:sp>
    </p:spTree>
    <p:extLst>
      <p:ext uri="{BB962C8B-B14F-4D97-AF65-F5344CB8AC3E}">
        <p14:creationId xmlns:p14="http://schemas.microsoft.com/office/powerpoint/2010/main" val="30652328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852245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04408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a:cs typeface="Arial"/>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Arial"/>
                <a:cs typeface="Aria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312757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438400"/>
            <a:ext cx="4038600" cy="312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438400"/>
            <a:ext cx="4038600" cy="312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14081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68240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36932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8337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2727085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639346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994429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55679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0"/>
            <a:ext cx="2057400" cy="4495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066800"/>
            <a:ext cx="6019800" cy="4495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53929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919243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19579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415558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67000" y="2027238"/>
            <a:ext cx="29337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753100" y="2027238"/>
            <a:ext cx="29337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34785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79390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853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733800" y="1600200"/>
            <a:ext cx="2400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86500" y="1600200"/>
            <a:ext cx="2400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02830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11009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753371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641122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05867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685800"/>
            <a:ext cx="150495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667000" y="685800"/>
            <a:ext cx="436245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31850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9995659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60710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598963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133600"/>
            <a:ext cx="40386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133600"/>
            <a:ext cx="40386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96836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2287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30993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095852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81712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534174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842088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03360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38200"/>
            <a:ext cx="2057400" cy="5257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838200"/>
            <a:ext cx="60198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99682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2133600"/>
            <a:ext cx="4038600" cy="3962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133600"/>
            <a:ext cx="4038600" cy="3962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32465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889197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38405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19815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889432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81200" y="2819400"/>
            <a:ext cx="32766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819400"/>
            <a:ext cx="32766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64148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29483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394908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5580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313682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211543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0174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0400" y="1295400"/>
            <a:ext cx="167640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81200" y="1295400"/>
            <a:ext cx="4876800" cy="4953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42342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4D203592-AD40-0344-8164-F75EE513F1F1}" type="slidenum">
              <a:rPr lang="en-US"/>
              <a:pPr>
                <a:defRPr/>
              </a:pPr>
              <a:t>‹#›</a:t>
            </a:fld>
            <a:endParaRPr lang="en-US"/>
          </a:p>
        </p:txBody>
      </p:sp>
    </p:spTree>
    <p:extLst>
      <p:ext uri="{BB962C8B-B14F-4D97-AF65-F5344CB8AC3E}">
        <p14:creationId xmlns:p14="http://schemas.microsoft.com/office/powerpoint/2010/main" val="1298884160"/>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241A4E05-DED7-2043-A00F-D166EC96A313}" type="slidenum">
              <a:rPr lang="en-US"/>
              <a:pPr>
                <a:defRPr/>
              </a:pPr>
              <a:t>‹#›</a:t>
            </a:fld>
            <a:endParaRPr lang="en-US"/>
          </a:p>
        </p:txBody>
      </p:sp>
    </p:spTree>
    <p:extLst>
      <p:ext uri="{BB962C8B-B14F-4D97-AF65-F5344CB8AC3E}">
        <p14:creationId xmlns:p14="http://schemas.microsoft.com/office/powerpoint/2010/main" val="10581312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19151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A70C8CDB-09C1-0D43-A7B9-BA8711651925}" type="slidenum">
              <a:rPr lang="en-US"/>
              <a:pPr>
                <a:defRPr/>
              </a:pPr>
              <a:t>‹#›</a:t>
            </a:fld>
            <a:endParaRPr lang="en-US"/>
          </a:p>
        </p:txBody>
      </p:sp>
    </p:spTree>
    <p:extLst>
      <p:ext uri="{BB962C8B-B14F-4D97-AF65-F5344CB8AC3E}">
        <p14:creationId xmlns:p14="http://schemas.microsoft.com/office/powerpoint/2010/main" val="309235219"/>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7F1ACF7D-E269-B446-9331-AF872138C6D2}" type="slidenum">
              <a:rPr lang="en-US"/>
              <a:pPr>
                <a:defRPr/>
              </a:pPr>
              <a:t>‹#›</a:t>
            </a:fld>
            <a:endParaRPr lang="en-US"/>
          </a:p>
        </p:txBody>
      </p:sp>
    </p:spTree>
    <p:extLst>
      <p:ext uri="{BB962C8B-B14F-4D97-AF65-F5344CB8AC3E}">
        <p14:creationId xmlns:p14="http://schemas.microsoft.com/office/powerpoint/2010/main" val="1201402262"/>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CA5C1D96-80BC-5945-8D03-9C9581F0A3DA}" type="slidenum">
              <a:rPr lang="en-US"/>
              <a:pPr>
                <a:defRPr/>
              </a:pPr>
              <a:t>‹#›</a:t>
            </a:fld>
            <a:endParaRPr lang="en-US"/>
          </a:p>
        </p:txBody>
      </p:sp>
    </p:spTree>
    <p:extLst>
      <p:ext uri="{BB962C8B-B14F-4D97-AF65-F5344CB8AC3E}">
        <p14:creationId xmlns:p14="http://schemas.microsoft.com/office/powerpoint/2010/main" val="525562142"/>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AB161A5D-2178-E14A-81C4-5D9AC1494D31}" type="slidenum">
              <a:rPr lang="en-US"/>
              <a:pPr>
                <a:defRPr/>
              </a:pPr>
              <a:t>‹#›</a:t>
            </a:fld>
            <a:endParaRPr lang="en-US"/>
          </a:p>
        </p:txBody>
      </p:sp>
    </p:spTree>
    <p:extLst>
      <p:ext uri="{BB962C8B-B14F-4D97-AF65-F5344CB8AC3E}">
        <p14:creationId xmlns:p14="http://schemas.microsoft.com/office/powerpoint/2010/main" val="1929023517"/>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97A703A6-8014-6F43-BDB7-33F0BB1CC3AF}" type="slidenum">
              <a:rPr lang="en-US"/>
              <a:pPr>
                <a:defRPr/>
              </a:pPr>
              <a:t>‹#›</a:t>
            </a:fld>
            <a:endParaRPr lang="en-US"/>
          </a:p>
        </p:txBody>
      </p:sp>
    </p:spTree>
    <p:extLst>
      <p:ext uri="{BB962C8B-B14F-4D97-AF65-F5344CB8AC3E}">
        <p14:creationId xmlns:p14="http://schemas.microsoft.com/office/powerpoint/2010/main" val="3138920615"/>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A5E25B3D-3C74-9B41-A4DA-2EE1303E207F}" type="slidenum">
              <a:rPr lang="en-US"/>
              <a:pPr>
                <a:defRPr/>
              </a:pPr>
              <a:t>‹#›</a:t>
            </a:fld>
            <a:endParaRPr lang="en-US"/>
          </a:p>
        </p:txBody>
      </p:sp>
    </p:spTree>
    <p:extLst>
      <p:ext uri="{BB962C8B-B14F-4D97-AF65-F5344CB8AC3E}">
        <p14:creationId xmlns:p14="http://schemas.microsoft.com/office/powerpoint/2010/main" val="710986197"/>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BA3BD2A-A20B-0C49-9E22-AB3F2ED9AD1F}" type="slidenum">
              <a:rPr lang="en-US"/>
              <a:pPr>
                <a:defRPr/>
              </a:pPr>
              <a:t>‹#›</a:t>
            </a:fld>
            <a:endParaRPr lang="en-US"/>
          </a:p>
        </p:txBody>
      </p:sp>
    </p:spTree>
    <p:extLst>
      <p:ext uri="{BB962C8B-B14F-4D97-AF65-F5344CB8AC3E}">
        <p14:creationId xmlns:p14="http://schemas.microsoft.com/office/powerpoint/2010/main" val="1679686881"/>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D2D7D762-C670-B346-B0D5-9CE14E39A362}" type="slidenum">
              <a:rPr lang="en-US"/>
              <a:pPr>
                <a:defRPr/>
              </a:pPr>
              <a:t>‹#›</a:t>
            </a:fld>
            <a:endParaRPr lang="en-US"/>
          </a:p>
        </p:txBody>
      </p:sp>
    </p:spTree>
    <p:extLst>
      <p:ext uri="{BB962C8B-B14F-4D97-AF65-F5344CB8AC3E}">
        <p14:creationId xmlns:p14="http://schemas.microsoft.com/office/powerpoint/2010/main" val="1860675845"/>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57736396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53630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00196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5.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6.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8" descr="071_B_JuiceDrop"/>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994" name="Rectangle 2"/>
          <p:cNvSpPr>
            <a:spLocks noGrp="1" noChangeArrowheads="1"/>
          </p:cNvSpPr>
          <p:nvPr>
            <p:ph type="title"/>
          </p:nvPr>
        </p:nvSpPr>
        <p:spPr bwMode="auto">
          <a:xfrm>
            <a:off x="3733800" y="274638"/>
            <a:ext cx="5029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4995" name="Rectangle 3"/>
          <p:cNvSpPr>
            <a:spLocks noGrp="1" noChangeArrowheads="1"/>
          </p:cNvSpPr>
          <p:nvPr>
            <p:ph type="body" idx="1"/>
          </p:nvPr>
        </p:nvSpPr>
        <p:spPr bwMode="auto">
          <a:xfrm>
            <a:off x="3733800" y="1600200"/>
            <a:ext cx="49530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p:txStyles>
    <p:title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0"/>
        </a:defRPr>
      </a:lvl2pPr>
      <a:lvl3pPr algn="ctr" rtl="0" eaLnBrk="0" fontAlgn="base" hangingPunct="0">
        <a:spcBef>
          <a:spcPct val="0"/>
        </a:spcBef>
        <a:spcAft>
          <a:spcPct val="0"/>
        </a:spcAft>
        <a:defRPr sz="4400" b="1">
          <a:solidFill>
            <a:schemeClr val="tx2"/>
          </a:solidFill>
          <a:latin typeface="Arial" charset="0"/>
          <a:ea typeface="ＭＳ Ｐゴシック" charset="0"/>
        </a:defRPr>
      </a:lvl3pPr>
      <a:lvl4pPr algn="ctr" rtl="0" eaLnBrk="0" fontAlgn="base" hangingPunct="0">
        <a:spcBef>
          <a:spcPct val="0"/>
        </a:spcBef>
        <a:spcAft>
          <a:spcPct val="0"/>
        </a:spcAft>
        <a:defRPr sz="4400" b="1">
          <a:solidFill>
            <a:schemeClr val="tx2"/>
          </a:solidFill>
          <a:latin typeface="Arial" charset="0"/>
          <a:ea typeface="ＭＳ Ｐゴシック" charset="0"/>
        </a:defRPr>
      </a:lvl4pPr>
      <a:lvl5pPr algn="ctr" rtl="0" eaLnBrk="0" fontAlgn="base" hangingPunct="0">
        <a:spcBef>
          <a:spcPct val="0"/>
        </a:spcBef>
        <a:spcAft>
          <a:spcPct val="0"/>
        </a:spcAft>
        <a:defRPr sz="4400" b="1">
          <a:solidFill>
            <a:schemeClr val="tx2"/>
          </a:solidFill>
          <a:latin typeface="Arial" charset="0"/>
          <a:ea typeface="ＭＳ Ｐゴシック" charset="0"/>
        </a:defRPr>
      </a:lvl5pPr>
      <a:lvl6pPr marL="457200" algn="ctr" rtl="0" fontAlgn="base">
        <a:spcBef>
          <a:spcPct val="0"/>
        </a:spcBef>
        <a:spcAft>
          <a:spcPct val="0"/>
        </a:spcAft>
        <a:defRPr sz="4400" b="1">
          <a:solidFill>
            <a:schemeClr val="tx2"/>
          </a:solidFill>
          <a:latin typeface="Georgia" charset="0"/>
          <a:ea typeface="ＭＳ Ｐゴシック" charset="0"/>
        </a:defRPr>
      </a:lvl6pPr>
      <a:lvl7pPr marL="914400" algn="ctr" rtl="0" fontAlgn="base">
        <a:spcBef>
          <a:spcPct val="0"/>
        </a:spcBef>
        <a:spcAft>
          <a:spcPct val="0"/>
        </a:spcAft>
        <a:defRPr sz="4400" b="1">
          <a:solidFill>
            <a:schemeClr val="tx2"/>
          </a:solidFill>
          <a:latin typeface="Georgia" charset="0"/>
          <a:ea typeface="ＭＳ Ｐゴシック" charset="0"/>
        </a:defRPr>
      </a:lvl7pPr>
      <a:lvl8pPr marL="1371600" algn="ctr" rtl="0" fontAlgn="base">
        <a:spcBef>
          <a:spcPct val="0"/>
        </a:spcBef>
        <a:spcAft>
          <a:spcPct val="0"/>
        </a:spcAft>
        <a:defRPr sz="4400" b="1">
          <a:solidFill>
            <a:schemeClr val="tx2"/>
          </a:solidFill>
          <a:latin typeface="Georgia" charset="0"/>
          <a:ea typeface="ＭＳ Ｐゴシック" charset="0"/>
        </a:defRPr>
      </a:lvl8pPr>
      <a:lvl9pPr marL="1828800" algn="ctr" rtl="0" fontAlgn="base">
        <a:spcBef>
          <a:spcPct val="0"/>
        </a:spcBef>
        <a:spcAft>
          <a:spcPct val="0"/>
        </a:spcAft>
        <a:defRPr sz="4400" b="1">
          <a:solidFill>
            <a:schemeClr val="tx2"/>
          </a:solidFill>
          <a:latin typeface="Georgia"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071_C_JuiceDrop"/>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704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704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smtClean="0">
                <a:cs typeface="+mn-cs"/>
              </a:defRPr>
            </a:lvl1pPr>
          </a:lstStyle>
          <a:p>
            <a:pPr>
              <a:defRPr/>
            </a:pPr>
            <a:endParaRPr lang="en-US"/>
          </a:p>
        </p:txBody>
      </p:sp>
      <p:sp>
        <p:nvSpPr>
          <p:cNvPr id="8704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smtClean="0">
                <a:cs typeface="+mn-cs"/>
              </a:defRPr>
            </a:lvl1pPr>
          </a:lstStyle>
          <a:p>
            <a:pPr>
              <a:defRPr/>
            </a:pPr>
            <a:endParaRPr lang="en-US"/>
          </a:p>
        </p:txBody>
      </p:sp>
      <p:sp>
        <p:nvSpPr>
          <p:cNvPr id="8704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smtClean="0">
                <a:cs typeface="+mn-cs"/>
              </a:defRPr>
            </a:lvl1pPr>
          </a:lstStyle>
          <a:p>
            <a:pPr>
              <a:defRPr/>
            </a:pPr>
            <a:fld id="{7A17EBD8-8A85-0646-A7E0-05D3D5D3915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0"/>
        </a:defRPr>
      </a:lvl2pPr>
      <a:lvl3pPr algn="ctr" rtl="0" eaLnBrk="0" fontAlgn="base" hangingPunct="0">
        <a:spcBef>
          <a:spcPct val="0"/>
        </a:spcBef>
        <a:spcAft>
          <a:spcPct val="0"/>
        </a:spcAft>
        <a:defRPr sz="4400" b="1">
          <a:solidFill>
            <a:schemeClr val="tx2"/>
          </a:solidFill>
          <a:latin typeface="Arial" charset="0"/>
          <a:ea typeface="ＭＳ Ｐゴシック" charset="0"/>
        </a:defRPr>
      </a:lvl3pPr>
      <a:lvl4pPr algn="ctr" rtl="0" eaLnBrk="0" fontAlgn="base" hangingPunct="0">
        <a:spcBef>
          <a:spcPct val="0"/>
        </a:spcBef>
        <a:spcAft>
          <a:spcPct val="0"/>
        </a:spcAft>
        <a:defRPr sz="4400" b="1">
          <a:solidFill>
            <a:schemeClr val="tx2"/>
          </a:solidFill>
          <a:latin typeface="Arial" charset="0"/>
          <a:ea typeface="ＭＳ Ｐゴシック" charset="0"/>
        </a:defRPr>
      </a:lvl4pPr>
      <a:lvl5pPr algn="ctr" rtl="0" eaLnBrk="0" fontAlgn="base" hangingPunct="0">
        <a:spcBef>
          <a:spcPct val="0"/>
        </a:spcBef>
        <a:spcAft>
          <a:spcPct val="0"/>
        </a:spcAft>
        <a:defRPr sz="4400" b="1">
          <a:solidFill>
            <a:schemeClr val="tx2"/>
          </a:solidFill>
          <a:latin typeface="Arial" charset="0"/>
          <a:ea typeface="ＭＳ Ｐゴシック" charset="0"/>
        </a:defRPr>
      </a:lvl5pPr>
      <a:lvl6pPr marL="457200" algn="ctr" rtl="0" fontAlgn="base">
        <a:spcBef>
          <a:spcPct val="0"/>
        </a:spcBef>
        <a:spcAft>
          <a:spcPct val="0"/>
        </a:spcAft>
        <a:defRPr sz="4400" b="1">
          <a:solidFill>
            <a:schemeClr val="tx2"/>
          </a:solidFill>
          <a:latin typeface="Georgia" charset="0"/>
          <a:ea typeface="ＭＳ Ｐゴシック" charset="0"/>
        </a:defRPr>
      </a:lvl6pPr>
      <a:lvl7pPr marL="914400" algn="ctr" rtl="0" fontAlgn="base">
        <a:spcBef>
          <a:spcPct val="0"/>
        </a:spcBef>
        <a:spcAft>
          <a:spcPct val="0"/>
        </a:spcAft>
        <a:defRPr sz="4400" b="1">
          <a:solidFill>
            <a:schemeClr val="tx2"/>
          </a:solidFill>
          <a:latin typeface="Georgia" charset="0"/>
          <a:ea typeface="ＭＳ Ｐゴシック" charset="0"/>
        </a:defRPr>
      </a:lvl7pPr>
      <a:lvl8pPr marL="1371600" algn="ctr" rtl="0" fontAlgn="base">
        <a:spcBef>
          <a:spcPct val="0"/>
        </a:spcBef>
        <a:spcAft>
          <a:spcPct val="0"/>
        </a:spcAft>
        <a:defRPr sz="4400" b="1">
          <a:solidFill>
            <a:schemeClr val="tx2"/>
          </a:solidFill>
          <a:latin typeface="Georgia" charset="0"/>
          <a:ea typeface="ＭＳ Ｐゴシック" charset="0"/>
        </a:defRPr>
      </a:lvl8pPr>
      <a:lvl9pPr marL="1828800" algn="ctr" rtl="0" fontAlgn="base">
        <a:spcBef>
          <a:spcPct val="0"/>
        </a:spcBef>
        <a:spcAft>
          <a:spcPct val="0"/>
        </a:spcAft>
        <a:defRPr sz="4400" b="1">
          <a:solidFill>
            <a:schemeClr val="tx2"/>
          </a:solidFill>
          <a:latin typeface="Georgia"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8" descr="Picture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090" name="Rectangle 2"/>
          <p:cNvSpPr>
            <a:spLocks noGrp="1" noChangeArrowheads="1"/>
          </p:cNvSpPr>
          <p:nvPr>
            <p:ph type="title"/>
          </p:nvPr>
        </p:nvSpPr>
        <p:spPr bwMode="auto">
          <a:xfrm>
            <a:off x="457200" y="1066800"/>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9091" name="Rectangle 3"/>
          <p:cNvSpPr>
            <a:spLocks noGrp="1" noChangeArrowheads="1"/>
          </p:cNvSpPr>
          <p:nvPr>
            <p:ph type="body" idx="1"/>
          </p:nvPr>
        </p:nvSpPr>
        <p:spPr bwMode="auto">
          <a:xfrm>
            <a:off x="457200" y="2438400"/>
            <a:ext cx="8229600" cy="3124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rtl="0" eaLnBrk="0" fontAlgn="base" hangingPunct="0">
        <a:spcBef>
          <a:spcPct val="0"/>
        </a:spcBef>
        <a:spcAft>
          <a:spcPct val="0"/>
        </a:spcAft>
        <a:defRPr sz="4400" b="1">
          <a:solidFill>
            <a:schemeClr val="tx2"/>
          </a:solidFill>
          <a:latin typeface="+mj-lt"/>
          <a:ea typeface="+mj-ea"/>
          <a:cs typeface="ＭＳ Ｐゴシック" charset="0"/>
        </a:defRPr>
      </a:lvl1pPr>
      <a:lvl2pPr algn="ctr" rtl="0" eaLnBrk="0" fontAlgn="base" hangingPunct="0">
        <a:spcBef>
          <a:spcPct val="0"/>
        </a:spcBef>
        <a:spcAft>
          <a:spcPct val="0"/>
        </a:spcAft>
        <a:defRPr sz="4400" b="1">
          <a:solidFill>
            <a:schemeClr val="tx2"/>
          </a:solidFill>
          <a:latin typeface="Georgia"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latin typeface="Georgia"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latin typeface="Georgia"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latin typeface="Georgia" charset="0"/>
          <a:ea typeface="ＭＳ Ｐゴシック" charset="0"/>
          <a:cs typeface="ＭＳ Ｐゴシック" charset="0"/>
        </a:defRPr>
      </a:lvl5pPr>
      <a:lvl6pPr marL="457200" algn="ctr" rtl="0" fontAlgn="base">
        <a:spcBef>
          <a:spcPct val="0"/>
        </a:spcBef>
        <a:spcAft>
          <a:spcPct val="0"/>
        </a:spcAft>
        <a:defRPr sz="4400" b="1">
          <a:solidFill>
            <a:schemeClr val="tx2"/>
          </a:solidFill>
          <a:latin typeface="Georgia" charset="0"/>
          <a:ea typeface="ＭＳ Ｐゴシック" charset="0"/>
        </a:defRPr>
      </a:lvl6pPr>
      <a:lvl7pPr marL="914400" algn="ctr" rtl="0" fontAlgn="base">
        <a:spcBef>
          <a:spcPct val="0"/>
        </a:spcBef>
        <a:spcAft>
          <a:spcPct val="0"/>
        </a:spcAft>
        <a:defRPr sz="4400" b="1">
          <a:solidFill>
            <a:schemeClr val="tx2"/>
          </a:solidFill>
          <a:latin typeface="Georgia" charset="0"/>
          <a:ea typeface="ＭＳ Ｐゴシック" charset="0"/>
        </a:defRPr>
      </a:lvl7pPr>
      <a:lvl8pPr marL="1371600" algn="ctr" rtl="0" fontAlgn="base">
        <a:spcBef>
          <a:spcPct val="0"/>
        </a:spcBef>
        <a:spcAft>
          <a:spcPct val="0"/>
        </a:spcAft>
        <a:defRPr sz="4400" b="1">
          <a:solidFill>
            <a:schemeClr val="tx2"/>
          </a:solidFill>
          <a:latin typeface="Georgia" charset="0"/>
          <a:ea typeface="ＭＳ Ｐゴシック" charset="0"/>
        </a:defRPr>
      </a:lvl8pPr>
      <a:lvl9pPr marL="1828800" algn="ctr" rtl="0" fontAlgn="base">
        <a:spcBef>
          <a:spcPct val="0"/>
        </a:spcBef>
        <a:spcAft>
          <a:spcPct val="0"/>
        </a:spcAft>
        <a:defRPr sz="4400" b="1">
          <a:solidFill>
            <a:schemeClr val="tx2"/>
          </a:solidFill>
          <a:latin typeface="Georgia"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8" descr="Picture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138" name="Rectangle 2"/>
          <p:cNvSpPr>
            <a:spLocks noGrp="1" noChangeArrowheads="1"/>
          </p:cNvSpPr>
          <p:nvPr>
            <p:ph type="title"/>
          </p:nvPr>
        </p:nvSpPr>
        <p:spPr bwMode="auto">
          <a:xfrm>
            <a:off x="2743200" y="685800"/>
            <a:ext cx="5943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2667000" y="2027238"/>
            <a:ext cx="6019800" cy="4525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rtl="0" eaLnBrk="0" fontAlgn="base" hangingPunct="0">
        <a:spcBef>
          <a:spcPct val="0"/>
        </a:spcBef>
        <a:spcAft>
          <a:spcPct val="0"/>
        </a:spcAft>
        <a:defRPr sz="4400" b="1">
          <a:solidFill>
            <a:schemeClr val="tx2"/>
          </a:solidFill>
          <a:latin typeface="+mj-lt"/>
          <a:ea typeface="+mj-ea"/>
          <a:cs typeface="ＭＳ Ｐゴシック" charset="0"/>
        </a:defRPr>
      </a:lvl1pPr>
      <a:lvl2pPr algn="ctr" rtl="0" eaLnBrk="0" fontAlgn="base" hangingPunct="0">
        <a:spcBef>
          <a:spcPct val="0"/>
        </a:spcBef>
        <a:spcAft>
          <a:spcPct val="0"/>
        </a:spcAft>
        <a:defRPr sz="4400" b="1">
          <a:solidFill>
            <a:schemeClr val="tx2"/>
          </a:solidFill>
          <a:latin typeface="Georgia"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latin typeface="Georgia"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latin typeface="Georgia"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latin typeface="Georgia" charset="0"/>
          <a:ea typeface="ＭＳ Ｐゴシック" charset="0"/>
          <a:cs typeface="ＭＳ Ｐゴシック" charset="0"/>
        </a:defRPr>
      </a:lvl5pPr>
      <a:lvl6pPr marL="457200" algn="ctr" rtl="0" fontAlgn="base">
        <a:spcBef>
          <a:spcPct val="0"/>
        </a:spcBef>
        <a:spcAft>
          <a:spcPct val="0"/>
        </a:spcAft>
        <a:defRPr sz="4400" b="1">
          <a:solidFill>
            <a:schemeClr val="tx2"/>
          </a:solidFill>
          <a:latin typeface="Georgia" charset="0"/>
          <a:ea typeface="ＭＳ Ｐゴシック" charset="0"/>
        </a:defRPr>
      </a:lvl6pPr>
      <a:lvl7pPr marL="914400" algn="ctr" rtl="0" fontAlgn="base">
        <a:spcBef>
          <a:spcPct val="0"/>
        </a:spcBef>
        <a:spcAft>
          <a:spcPct val="0"/>
        </a:spcAft>
        <a:defRPr sz="4400" b="1">
          <a:solidFill>
            <a:schemeClr val="tx2"/>
          </a:solidFill>
          <a:latin typeface="Georgia" charset="0"/>
          <a:ea typeface="ＭＳ Ｐゴシック" charset="0"/>
        </a:defRPr>
      </a:lvl7pPr>
      <a:lvl8pPr marL="1371600" algn="ctr" rtl="0" fontAlgn="base">
        <a:spcBef>
          <a:spcPct val="0"/>
        </a:spcBef>
        <a:spcAft>
          <a:spcPct val="0"/>
        </a:spcAft>
        <a:defRPr sz="4400" b="1">
          <a:solidFill>
            <a:schemeClr val="tx2"/>
          </a:solidFill>
          <a:latin typeface="Georgia" charset="0"/>
          <a:ea typeface="ＭＳ Ｐゴシック" charset="0"/>
        </a:defRPr>
      </a:lvl8pPr>
      <a:lvl9pPr marL="1828800" algn="ctr" rtl="0" fontAlgn="base">
        <a:spcBef>
          <a:spcPct val="0"/>
        </a:spcBef>
        <a:spcAft>
          <a:spcPct val="0"/>
        </a:spcAft>
        <a:defRPr sz="4400" b="1">
          <a:solidFill>
            <a:schemeClr val="tx2"/>
          </a:solidFill>
          <a:latin typeface="Georgia"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8" descr="Picture3"/>
          <p:cNvPicPr>
            <a:picLocks noChangeAspect="1" noChangeArrowheads="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186" name="Rectangle 2"/>
          <p:cNvSpPr>
            <a:spLocks noGrp="1" noChangeArrowheads="1"/>
          </p:cNvSpPr>
          <p:nvPr>
            <p:ph type="title"/>
          </p:nvPr>
        </p:nvSpPr>
        <p:spPr bwMode="auto">
          <a:xfrm>
            <a:off x="457200" y="838200"/>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3187" name="Rectangle 3"/>
          <p:cNvSpPr>
            <a:spLocks noGrp="1" noChangeArrowheads="1"/>
          </p:cNvSpPr>
          <p:nvPr>
            <p:ph type="body" idx="1"/>
          </p:nvPr>
        </p:nvSpPr>
        <p:spPr bwMode="auto">
          <a:xfrm>
            <a:off x="457200" y="2133600"/>
            <a:ext cx="8229600" cy="3962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0"/>
        </a:defRPr>
      </a:lvl2pPr>
      <a:lvl3pPr algn="ctr" rtl="0" eaLnBrk="0" fontAlgn="base" hangingPunct="0">
        <a:spcBef>
          <a:spcPct val="0"/>
        </a:spcBef>
        <a:spcAft>
          <a:spcPct val="0"/>
        </a:spcAft>
        <a:defRPr sz="4400" b="1">
          <a:solidFill>
            <a:schemeClr val="tx2"/>
          </a:solidFill>
          <a:latin typeface="Arial" charset="0"/>
          <a:ea typeface="ＭＳ Ｐゴシック" charset="0"/>
        </a:defRPr>
      </a:lvl3pPr>
      <a:lvl4pPr algn="ctr" rtl="0" eaLnBrk="0" fontAlgn="base" hangingPunct="0">
        <a:spcBef>
          <a:spcPct val="0"/>
        </a:spcBef>
        <a:spcAft>
          <a:spcPct val="0"/>
        </a:spcAft>
        <a:defRPr sz="4400" b="1">
          <a:solidFill>
            <a:schemeClr val="tx2"/>
          </a:solidFill>
          <a:latin typeface="Arial" charset="0"/>
          <a:ea typeface="ＭＳ Ｐゴシック" charset="0"/>
        </a:defRPr>
      </a:lvl4pPr>
      <a:lvl5pPr algn="ctr" rtl="0" eaLnBrk="0" fontAlgn="base" hangingPunct="0">
        <a:spcBef>
          <a:spcPct val="0"/>
        </a:spcBef>
        <a:spcAft>
          <a:spcPct val="0"/>
        </a:spcAft>
        <a:defRPr sz="4400" b="1">
          <a:solidFill>
            <a:schemeClr val="tx2"/>
          </a:solidFill>
          <a:latin typeface="Arial" charset="0"/>
          <a:ea typeface="ＭＳ Ｐゴシック" charset="0"/>
        </a:defRPr>
      </a:lvl5pPr>
      <a:lvl6pPr marL="457200" algn="ctr" rtl="0" fontAlgn="base">
        <a:spcBef>
          <a:spcPct val="0"/>
        </a:spcBef>
        <a:spcAft>
          <a:spcPct val="0"/>
        </a:spcAft>
        <a:defRPr sz="4400" b="1">
          <a:solidFill>
            <a:schemeClr val="tx2"/>
          </a:solidFill>
          <a:latin typeface="Georgia" charset="0"/>
          <a:ea typeface="ＭＳ Ｐゴシック" charset="0"/>
        </a:defRPr>
      </a:lvl6pPr>
      <a:lvl7pPr marL="914400" algn="ctr" rtl="0" fontAlgn="base">
        <a:spcBef>
          <a:spcPct val="0"/>
        </a:spcBef>
        <a:spcAft>
          <a:spcPct val="0"/>
        </a:spcAft>
        <a:defRPr sz="4400" b="1">
          <a:solidFill>
            <a:schemeClr val="tx2"/>
          </a:solidFill>
          <a:latin typeface="Georgia" charset="0"/>
          <a:ea typeface="ＭＳ Ｐゴシック" charset="0"/>
        </a:defRPr>
      </a:lvl7pPr>
      <a:lvl8pPr marL="1371600" algn="ctr" rtl="0" fontAlgn="base">
        <a:spcBef>
          <a:spcPct val="0"/>
        </a:spcBef>
        <a:spcAft>
          <a:spcPct val="0"/>
        </a:spcAft>
        <a:defRPr sz="4400" b="1">
          <a:solidFill>
            <a:schemeClr val="tx2"/>
          </a:solidFill>
          <a:latin typeface="Georgia" charset="0"/>
          <a:ea typeface="ＭＳ Ｐゴシック" charset="0"/>
        </a:defRPr>
      </a:lvl8pPr>
      <a:lvl9pPr marL="1828800" algn="ctr" rtl="0" fontAlgn="base">
        <a:spcBef>
          <a:spcPct val="0"/>
        </a:spcBef>
        <a:spcAft>
          <a:spcPct val="0"/>
        </a:spcAft>
        <a:defRPr sz="4400" b="1">
          <a:solidFill>
            <a:schemeClr val="tx2"/>
          </a:solidFill>
          <a:latin typeface="Georgia"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146" name="Picture 9" descr="Picture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234" name="Rectangle 2"/>
          <p:cNvSpPr>
            <a:spLocks noGrp="1" noChangeArrowheads="1"/>
          </p:cNvSpPr>
          <p:nvPr>
            <p:ph type="title"/>
          </p:nvPr>
        </p:nvSpPr>
        <p:spPr bwMode="auto">
          <a:xfrm>
            <a:off x="2819400" y="1295400"/>
            <a:ext cx="5867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5235" name="Rectangle 3"/>
          <p:cNvSpPr>
            <a:spLocks noGrp="1" noChangeArrowheads="1"/>
          </p:cNvSpPr>
          <p:nvPr>
            <p:ph type="body" idx="1"/>
          </p:nvPr>
        </p:nvSpPr>
        <p:spPr bwMode="auto">
          <a:xfrm>
            <a:off x="1981200" y="2819400"/>
            <a:ext cx="6705600" cy="3429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0"/>
        </a:defRPr>
      </a:lvl2pPr>
      <a:lvl3pPr algn="ctr" rtl="0" eaLnBrk="0" fontAlgn="base" hangingPunct="0">
        <a:spcBef>
          <a:spcPct val="0"/>
        </a:spcBef>
        <a:spcAft>
          <a:spcPct val="0"/>
        </a:spcAft>
        <a:defRPr sz="4400" b="1">
          <a:solidFill>
            <a:schemeClr val="tx2"/>
          </a:solidFill>
          <a:latin typeface="Arial" charset="0"/>
          <a:ea typeface="ＭＳ Ｐゴシック" charset="0"/>
        </a:defRPr>
      </a:lvl3pPr>
      <a:lvl4pPr algn="ctr" rtl="0" eaLnBrk="0" fontAlgn="base" hangingPunct="0">
        <a:spcBef>
          <a:spcPct val="0"/>
        </a:spcBef>
        <a:spcAft>
          <a:spcPct val="0"/>
        </a:spcAft>
        <a:defRPr sz="4400" b="1">
          <a:solidFill>
            <a:schemeClr val="tx2"/>
          </a:solidFill>
          <a:latin typeface="Arial" charset="0"/>
          <a:ea typeface="ＭＳ Ｐゴシック" charset="0"/>
        </a:defRPr>
      </a:lvl4pPr>
      <a:lvl5pPr algn="ctr" rtl="0" eaLnBrk="0" fontAlgn="base" hangingPunct="0">
        <a:spcBef>
          <a:spcPct val="0"/>
        </a:spcBef>
        <a:spcAft>
          <a:spcPct val="0"/>
        </a:spcAft>
        <a:defRPr sz="4400" b="1">
          <a:solidFill>
            <a:schemeClr val="tx2"/>
          </a:solidFill>
          <a:latin typeface="Arial" charset="0"/>
          <a:ea typeface="ＭＳ Ｐゴシック" charset="0"/>
        </a:defRPr>
      </a:lvl5pPr>
      <a:lvl6pPr marL="457200" algn="ctr" rtl="0" fontAlgn="base">
        <a:spcBef>
          <a:spcPct val="0"/>
        </a:spcBef>
        <a:spcAft>
          <a:spcPct val="0"/>
        </a:spcAft>
        <a:defRPr sz="4400" b="1">
          <a:solidFill>
            <a:schemeClr val="tx2"/>
          </a:solidFill>
          <a:latin typeface="Georgia" charset="0"/>
          <a:ea typeface="ＭＳ Ｐゴシック" charset="0"/>
        </a:defRPr>
      </a:lvl6pPr>
      <a:lvl7pPr marL="914400" algn="ctr" rtl="0" fontAlgn="base">
        <a:spcBef>
          <a:spcPct val="0"/>
        </a:spcBef>
        <a:spcAft>
          <a:spcPct val="0"/>
        </a:spcAft>
        <a:defRPr sz="4400" b="1">
          <a:solidFill>
            <a:schemeClr val="tx2"/>
          </a:solidFill>
          <a:latin typeface="Georgia" charset="0"/>
          <a:ea typeface="ＭＳ Ｐゴシック" charset="0"/>
        </a:defRPr>
      </a:lvl7pPr>
      <a:lvl8pPr marL="1371600" algn="ctr" rtl="0" fontAlgn="base">
        <a:spcBef>
          <a:spcPct val="0"/>
        </a:spcBef>
        <a:spcAft>
          <a:spcPct val="0"/>
        </a:spcAft>
        <a:defRPr sz="4400" b="1">
          <a:solidFill>
            <a:schemeClr val="tx2"/>
          </a:solidFill>
          <a:latin typeface="Georgia" charset="0"/>
          <a:ea typeface="ＭＳ Ｐゴシック" charset="0"/>
        </a:defRPr>
      </a:lvl8pPr>
      <a:lvl9pPr marL="1828800" algn="ctr" rtl="0" fontAlgn="base">
        <a:spcBef>
          <a:spcPct val="0"/>
        </a:spcBef>
        <a:spcAft>
          <a:spcPct val="0"/>
        </a:spcAft>
        <a:defRPr sz="4400" b="1">
          <a:solidFill>
            <a:schemeClr val="tx2"/>
          </a:solidFill>
          <a:latin typeface="Georgia"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8594"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23860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latin typeface="Times New Roman" charset="0"/>
              </a:endParaRPr>
            </a:p>
          </p:txBody>
        </p:sp>
        <p:sp>
          <p:nvSpPr>
            <p:cNvPr id="23860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latin typeface="Times New Roman" charset="0"/>
              </a:endParaRPr>
            </a:p>
          </p:txBody>
        </p:sp>
        <p:sp>
          <p:nvSpPr>
            <p:cNvPr id="23860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B554F1D-AE35-2247-90A8-C8479B6ED84F}" type="slidenum">
              <a:rPr lang="en-US"/>
              <a:pPr>
                <a:defRPr/>
              </a:pPr>
              <a:t>‹#›</a:t>
            </a:fld>
            <a:endParaRPr lang="en-US"/>
          </a:p>
        </p:txBody>
      </p:sp>
    </p:spTree>
    <p:extLst>
      <p:ext uri="{BB962C8B-B14F-4D97-AF65-F5344CB8AC3E}">
        <p14:creationId xmlns:p14="http://schemas.microsoft.com/office/powerpoint/2010/main" val="1540840140"/>
      </p:ext>
    </p:extLst>
  </p:cSld>
  <p:clrMap bg1="dk2" tx1="lt1" bg2="dk1"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8.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xml"/><Relationship Id="rId1" Type="http://schemas.openxmlformats.org/officeDocument/2006/relationships/slideLayout" Target="../slideLayouts/slideLayout56.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46.xml"/><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46.xml"/><Relationship Id="rId5" Type="http://schemas.openxmlformats.org/officeDocument/2006/relationships/image" Target="../media/image32.jpeg"/><Relationship Id="rId4" Type="http://schemas.openxmlformats.org/officeDocument/2006/relationships/image" Target="../media/image31.jpeg"/></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46.xml"/><Relationship Id="rId5" Type="http://schemas.openxmlformats.org/officeDocument/2006/relationships/image" Target="../media/image35.png"/><Relationship Id="rId4" Type="http://schemas.openxmlformats.org/officeDocument/2006/relationships/image" Target="../media/image34.jpeg"/></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46.xml"/><Relationship Id="rId6" Type="http://schemas.openxmlformats.org/officeDocument/2006/relationships/image" Target="../media/image34.jpeg"/><Relationship Id="rId5" Type="http://schemas.openxmlformats.org/officeDocument/2006/relationships/image" Target="../media/image38.jpeg"/><Relationship Id="rId4" Type="http://schemas.openxmlformats.org/officeDocument/2006/relationships/image" Target="../media/image37.jpeg"/></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35.xml"/><Relationship Id="rId1" Type="http://schemas.openxmlformats.org/officeDocument/2006/relationships/slideLayout" Target="../slideLayouts/slideLayout56.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36.xml"/><Relationship Id="rId1" Type="http://schemas.openxmlformats.org/officeDocument/2006/relationships/slideLayout" Target="../slideLayouts/slideLayout46.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0.xml"/><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78.xml"/><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eaLnBrk="1" hangingPunct="1">
              <a:defRPr/>
            </a:pPr>
            <a:r>
              <a:rPr lang="en-US" dirty="0">
                <a:cs typeface="+mj-cs"/>
              </a:rPr>
              <a:t>A Line in the Sand</a:t>
            </a:r>
          </a:p>
        </p:txBody>
      </p:sp>
      <p:pic>
        <p:nvPicPr>
          <p:cNvPr id="9218" name="Picture 5" descr="lineINsand-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50"/>
            <a:ext cx="9144000" cy="684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19" name="Picture 9" descr="sand block"/>
          <p:cNvPicPr>
            <a:picLocks noChangeAspect="1" noChangeArrowheads="1"/>
          </p:cNvPicPr>
          <p:nvPr/>
        </p:nvPicPr>
        <p:blipFill>
          <a:blip r:embed="rId4">
            <a:lum bright="-6000"/>
            <a:extLst>
              <a:ext uri="{28A0092B-C50C-407E-A947-70E740481C1C}">
                <a14:useLocalDpi xmlns:a14="http://schemas.microsoft.com/office/drawing/2010/main"/>
              </a:ext>
            </a:extLst>
          </a:blip>
          <a:srcRect/>
          <a:stretch>
            <a:fillRect/>
          </a:stretch>
        </p:blipFill>
        <p:spPr bwMode="auto">
          <a:xfrm>
            <a:off x="304800" y="5486400"/>
            <a:ext cx="1828800" cy="1096963"/>
          </a:xfrm>
          <a:prstGeom prst="rect">
            <a:avLst/>
          </a:prstGeom>
          <a:noFill/>
          <a:ln>
            <a:noFill/>
          </a:ln>
          <a:extLst>
            <a:ext uri="{909E8E84-426E-40dd-AFC4-6F175D3DCCD1}">
              <a14:hiddenFill xmlns:a14="http://schemas.microsoft.com/office/drawing/2010/main" xmlns="">
                <a:solidFill>
                  <a:schemeClr val="hlink"/>
                </a:solidFill>
              </a14:hiddenFill>
            </a:ext>
            <a:ext uri="{91240B29-F687-4f45-9708-019B960494DF}">
              <a14:hiddenLine xmlns:a14="http://schemas.microsoft.com/office/drawing/2010/main" xmlns="" w="9525">
                <a:solidFill>
                  <a:schemeClr val="hlink"/>
                </a:solidFill>
                <a:miter lim="800000"/>
                <a:headEnd/>
                <a:tailEnd/>
              </a14:hiddenLine>
            </a:ext>
          </a:extLst>
        </p:spPr>
      </p:pic>
      <p:sp>
        <p:nvSpPr>
          <p:cNvPr id="9220" name="TextBox 1"/>
          <p:cNvSpPr txBox="1">
            <a:spLocks noChangeArrowheads="1"/>
          </p:cNvSpPr>
          <p:nvPr/>
        </p:nvSpPr>
        <p:spPr bwMode="auto">
          <a:xfrm>
            <a:off x="152400" y="357187"/>
            <a:ext cx="73152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t>Pat Roy and Mark Rasche of the Institute for Creation Research present…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p:txBody>
          <a:bodyPr/>
          <a:lstStyle/>
          <a:p>
            <a:pPr eaLnBrk="1" hangingPunct="1">
              <a:defRPr/>
            </a:pPr>
            <a:r>
              <a:rPr lang="en-US" sz="4000"/>
              <a:t>Old Earth/Young Earth </a:t>
            </a:r>
            <a:br>
              <a:rPr lang="en-US" sz="4000"/>
            </a:br>
            <a:r>
              <a:rPr lang="en-US" sz="4000"/>
              <a:t>Time Line</a:t>
            </a:r>
          </a:p>
        </p:txBody>
      </p:sp>
      <p:sp>
        <p:nvSpPr>
          <p:cNvPr id="319491" name="Rectangle 3"/>
          <p:cNvSpPr>
            <a:spLocks noGrp="1" noChangeArrowheads="1"/>
          </p:cNvSpPr>
          <p:nvPr>
            <p:ph type="body" idx="1"/>
          </p:nvPr>
        </p:nvSpPr>
        <p:spPr/>
        <p:txBody>
          <a:bodyPr/>
          <a:lstStyle/>
          <a:p>
            <a:pPr eaLnBrk="1" hangingPunct="1">
              <a:defRPr/>
            </a:pPr>
            <a:r>
              <a:rPr lang="en-US"/>
              <a:t>Jonathan Chong working on graphic</a:t>
            </a:r>
          </a:p>
        </p:txBody>
      </p:sp>
      <p:pic>
        <p:nvPicPr>
          <p:cNvPr id="27651" name="Picture 4" descr="lineINsand-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347663"/>
            <a:ext cx="8229600" cy="6161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5" descr="lineINsand-1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5" y="0"/>
            <a:ext cx="91598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body" idx="1"/>
          </p:nvPr>
        </p:nvSpPr>
        <p:spPr>
          <a:xfrm>
            <a:off x="2209800" y="2362200"/>
            <a:ext cx="6705600" cy="3886200"/>
          </a:xfrm>
        </p:spPr>
        <p:txBody>
          <a:bodyPr/>
          <a:lstStyle/>
          <a:p>
            <a:pPr marL="0" indent="0" eaLnBrk="1" hangingPunct="1">
              <a:buFontTx/>
              <a:buNone/>
              <a:defRPr/>
            </a:pPr>
            <a:r>
              <a:rPr lang="en-US" dirty="0"/>
              <a:t>God saw all that he had made, and it was very good. And there was evening, and there was morning—the sixth day.</a:t>
            </a:r>
          </a:p>
          <a:p>
            <a:pPr marL="0" indent="0" algn="r" eaLnBrk="1" hangingPunct="1">
              <a:buFontTx/>
              <a:buNone/>
              <a:defRPr/>
            </a:pPr>
            <a:r>
              <a:rPr lang="en-US" dirty="0"/>
              <a:t>- Genesis 1:31 </a:t>
            </a:r>
            <a:r>
              <a:rPr lang="en-US" sz="2400" dirty="0"/>
              <a:t>NIV</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4" descr="lineINsand-2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598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5" descr="lineINsand-New2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0"/>
            <a:ext cx="91614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2" name="TextBox 1"/>
          <p:cNvSpPr txBox="1">
            <a:spLocks noChangeArrowheads="1"/>
          </p:cNvSpPr>
          <p:nvPr/>
        </p:nvSpPr>
        <p:spPr bwMode="auto">
          <a:xfrm>
            <a:off x="3276600" y="3276600"/>
            <a:ext cx="3124200" cy="76993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b="1">
                <a:solidFill>
                  <a:srgbClr val="FFFF00"/>
                </a:solidFill>
                <a:latin typeface="Aramis Regular" charset="0"/>
                <a:cs typeface="Aramis Regular" charset="0"/>
              </a:rPr>
              <a:t>But if…</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1447800" y="2438400"/>
            <a:ext cx="7391400" cy="3581400"/>
          </a:xfrm>
        </p:spPr>
        <p:txBody>
          <a:bodyPr/>
          <a:lstStyle/>
          <a:p>
            <a:pPr marL="0" indent="0" algn="r" eaLnBrk="1" hangingPunct="1">
              <a:buFontTx/>
              <a:buNone/>
              <a:defRPr/>
            </a:pPr>
            <a:r>
              <a:rPr lang="en-US" sz="3600" dirty="0"/>
              <a:t>"… sin entered the world through one man, and death through sin, and in this way death came to all men, because all sinned."</a:t>
            </a:r>
          </a:p>
          <a:p>
            <a:pPr marL="0" indent="0" algn="r" eaLnBrk="1" hangingPunct="1">
              <a:buFontTx/>
              <a:buNone/>
              <a:defRPr/>
            </a:pPr>
            <a:r>
              <a:rPr lang="en-US" sz="3600" dirty="0"/>
              <a:t>- Romans 5:12 </a:t>
            </a:r>
            <a:r>
              <a:rPr lang="en-US" sz="2800" dirty="0"/>
              <a:t>NIV</a:t>
            </a:r>
            <a:endParaRPr lang="en-US" sz="36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6" name="Rectangle 6"/>
          <p:cNvSpPr>
            <a:spLocks noChangeArrowheads="1"/>
          </p:cNvSpPr>
          <p:nvPr/>
        </p:nvSpPr>
        <p:spPr bwMode="auto">
          <a:xfrm>
            <a:off x="342900" y="495300"/>
            <a:ext cx="8458200" cy="58674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6083" name="Rectangle 3"/>
          <p:cNvSpPr>
            <a:spLocks noGrp="1" noChangeArrowheads="1"/>
          </p:cNvSpPr>
          <p:nvPr>
            <p:ph type="body" idx="1"/>
          </p:nvPr>
        </p:nvSpPr>
        <p:spPr>
          <a:xfrm>
            <a:off x="990600" y="1038225"/>
            <a:ext cx="7162800" cy="4781550"/>
          </a:xfrm>
        </p:spPr>
        <p:txBody>
          <a:bodyPr/>
          <a:lstStyle/>
          <a:p>
            <a:pPr marL="0" indent="0" eaLnBrk="1" hangingPunct="1">
              <a:buFontTx/>
              <a:buNone/>
              <a:defRPr/>
            </a:pPr>
            <a:r>
              <a:rPr lang="en-US" sz="2800" dirty="0"/>
              <a:t>For the creation was subjected to frustration, not by its own choice, but by the will of the one who subjected it, in hope </a:t>
            </a:r>
            <a:r>
              <a:rPr lang="en-US" sz="2800" baseline="30000" dirty="0"/>
              <a:t>21</a:t>
            </a:r>
            <a:r>
              <a:rPr lang="en-US" sz="2800" dirty="0"/>
              <a:t>that the creation itself will be liberated from its bondage to decay and brought into the glorious freedom of the children of God. </a:t>
            </a:r>
            <a:r>
              <a:rPr lang="en-US" sz="2800" baseline="30000" dirty="0"/>
              <a:t>22</a:t>
            </a:r>
            <a:r>
              <a:rPr lang="en-US" sz="2800" dirty="0"/>
              <a:t>We know that the whole creation has been groaning as in the pains of childbirth right up to the present time.</a:t>
            </a:r>
            <a:r>
              <a:rPr lang="en-US" sz="3000" dirty="0"/>
              <a:t> </a:t>
            </a:r>
          </a:p>
          <a:p>
            <a:pPr marL="0" indent="0" eaLnBrk="1" hangingPunct="1">
              <a:buFontTx/>
              <a:buNone/>
              <a:defRPr/>
            </a:pPr>
            <a:r>
              <a:rPr lang="en-US" sz="3000" dirty="0"/>
              <a:t>- Romans 8:20-22</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4" descr="Fossils Fi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46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41" name="Rectangle 13"/>
          <p:cNvSpPr>
            <a:spLocks noChangeArrowheads="1"/>
          </p:cNvSpPr>
          <p:nvPr/>
        </p:nvSpPr>
        <p:spPr bwMode="auto">
          <a:xfrm>
            <a:off x="0" y="609600"/>
            <a:ext cx="9144000" cy="5638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000" b="1">
              <a:latin typeface="Arial"/>
              <a:cs typeface="Arial"/>
            </a:endParaRPr>
          </a:p>
        </p:txBody>
      </p:sp>
      <p:pic>
        <p:nvPicPr>
          <p:cNvPr id="44034" name="Picture 4" descr="Bryce Cany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62250" y="828675"/>
            <a:ext cx="3619500" cy="5200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5" name="AutoShape 7"/>
          <p:cNvSpPr>
            <a:spLocks/>
          </p:cNvSpPr>
          <p:nvPr/>
        </p:nvSpPr>
        <p:spPr bwMode="auto">
          <a:xfrm>
            <a:off x="2514600" y="1600200"/>
            <a:ext cx="228600" cy="3886200"/>
          </a:xfrm>
          <a:prstGeom prst="leftBracket">
            <a:avLst>
              <a:gd name="adj" fmla="val 141667"/>
            </a:avLst>
          </a:pr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000" b="1">
              <a:latin typeface="Arial"/>
              <a:cs typeface="Arial"/>
            </a:endParaRPr>
          </a:p>
        </p:txBody>
      </p:sp>
      <p:sp>
        <p:nvSpPr>
          <p:cNvPr id="48136" name="Text Box 8"/>
          <p:cNvSpPr txBox="1">
            <a:spLocks noChangeArrowheads="1"/>
          </p:cNvSpPr>
          <p:nvPr/>
        </p:nvSpPr>
        <p:spPr bwMode="auto">
          <a:xfrm>
            <a:off x="228600" y="2743200"/>
            <a:ext cx="2057400" cy="2308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400" b="1">
                <a:latin typeface="Arial"/>
                <a:cs typeface="Arial"/>
              </a:rPr>
              <a:t>Layers form gradually, one at a time over long periods of time. </a:t>
            </a:r>
          </a:p>
        </p:txBody>
      </p:sp>
      <p:sp>
        <p:nvSpPr>
          <p:cNvPr id="48137" name="Text Box 9"/>
          <p:cNvSpPr txBox="1">
            <a:spLocks noChangeArrowheads="1"/>
          </p:cNvSpPr>
          <p:nvPr/>
        </p:nvSpPr>
        <p:spPr bwMode="auto">
          <a:xfrm>
            <a:off x="-114300" y="1935163"/>
            <a:ext cx="2743200" cy="461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400" b="1">
                <a:solidFill>
                  <a:srgbClr val="000066"/>
                </a:solidFill>
                <a:latin typeface="Arial"/>
                <a:cs typeface="Arial"/>
              </a:rPr>
              <a:t>Uniformitarian</a:t>
            </a:r>
          </a:p>
        </p:txBody>
      </p:sp>
      <p:sp>
        <p:nvSpPr>
          <p:cNvPr id="48138" name="AutoShape 10"/>
          <p:cNvSpPr>
            <a:spLocks/>
          </p:cNvSpPr>
          <p:nvPr/>
        </p:nvSpPr>
        <p:spPr bwMode="auto">
          <a:xfrm rot="10800000">
            <a:off x="6400800" y="1600200"/>
            <a:ext cx="228600" cy="3886200"/>
          </a:xfrm>
          <a:prstGeom prst="leftBracket">
            <a:avLst>
              <a:gd name="adj" fmla="val 141667"/>
            </a:avLst>
          </a:pr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000" b="1">
              <a:latin typeface="Arial"/>
              <a:cs typeface="Arial"/>
            </a:endParaRPr>
          </a:p>
        </p:txBody>
      </p:sp>
      <p:sp>
        <p:nvSpPr>
          <p:cNvPr id="48139" name="Text Box 11"/>
          <p:cNvSpPr txBox="1">
            <a:spLocks noChangeArrowheads="1"/>
          </p:cNvSpPr>
          <p:nvPr/>
        </p:nvSpPr>
        <p:spPr bwMode="auto">
          <a:xfrm>
            <a:off x="6858000" y="2725738"/>
            <a:ext cx="2057400" cy="30464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400" b="1">
                <a:latin typeface="Arial"/>
                <a:cs typeface="Arial"/>
              </a:rPr>
              <a:t>Layers laid down one right after another in a short time as a result of catastrophe.</a:t>
            </a:r>
          </a:p>
        </p:txBody>
      </p:sp>
      <p:sp>
        <p:nvSpPr>
          <p:cNvPr id="48140" name="Text Box 12"/>
          <p:cNvSpPr txBox="1">
            <a:spLocks noChangeArrowheads="1"/>
          </p:cNvSpPr>
          <p:nvPr/>
        </p:nvSpPr>
        <p:spPr bwMode="auto">
          <a:xfrm>
            <a:off x="6648450" y="1935163"/>
            <a:ext cx="2495550" cy="461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400" b="1">
                <a:solidFill>
                  <a:srgbClr val="000066"/>
                </a:solidFill>
                <a:latin typeface="Arial"/>
                <a:cs typeface="Arial"/>
              </a:rPr>
              <a:t>Catastrophism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13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81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8" grpId="0" animBg="1"/>
      <p:bldP spid="48139" grpId="0"/>
      <p:bldP spid="4814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4" descr="mt st helen photo used for MSH Conferenc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21075" y="152400"/>
            <a:ext cx="5546725" cy="655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5" name="Text Box 5"/>
          <p:cNvSpPr txBox="1">
            <a:spLocks noChangeArrowheads="1"/>
          </p:cNvSpPr>
          <p:nvPr/>
        </p:nvSpPr>
        <p:spPr bwMode="auto">
          <a:xfrm>
            <a:off x="3657600" y="6248400"/>
            <a:ext cx="33528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400" b="1">
                <a:solidFill>
                  <a:schemeClr val="bg1"/>
                </a:solidFill>
                <a:cs typeface="+mn-cs"/>
              </a:rPr>
              <a:t>Photo courtesy of USGS</a:t>
            </a:r>
          </a:p>
        </p:txBody>
      </p:sp>
      <p:sp>
        <p:nvSpPr>
          <p:cNvPr id="2" name="Title 1"/>
          <p:cNvSpPr>
            <a:spLocks noGrp="1"/>
          </p:cNvSpPr>
          <p:nvPr>
            <p:ph type="title"/>
          </p:nvPr>
        </p:nvSpPr>
        <p:spPr>
          <a:xfrm>
            <a:off x="0" y="381000"/>
            <a:ext cx="3429000" cy="1143000"/>
          </a:xfrm>
        </p:spPr>
        <p:txBody>
          <a:bodyPr/>
          <a:lstStyle/>
          <a:p>
            <a:pPr eaLnBrk="1" hangingPunct="1">
              <a:defRPr/>
            </a:pPr>
            <a:r>
              <a:rPr lang="en-US" dirty="0">
                <a:solidFill>
                  <a:srgbClr val="FFFFFF"/>
                </a:solidFill>
                <a:effectLst>
                  <a:outerShdw blurRad="38100" dist="38100" dir="2700000" algn="tl">
                    <a:srgbClr val="000000">
                      <a:alpha val="43137"/>
                    </a:srgbClr>
                  </a:outerShdw>
                </a:effectLst>
              </a:rPr>
              <a:t>Mount St. Helens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5" name="Object 5"/>
          <p:cNvGraphicFramePr>
            <a:graphicFrameLocks noGrp="1" noChangeAspect="1"/>
          </p:cNvGraphicFramePr>
          <p:nvPr>
            <p:ph sz="half" idx="2"/>
          </p:nvPr>
        </p:nvGraphicFramePr>
        <p:xfrm>
          <a:off x="76200" y="592138"/>
          <a:ext cx="8991600" cy="5672137"/>
        </p:xfrm>
        <a:graphic>
          <a:graphicData uri="http://schemas.openxmlformats.org/presentationml/2006/ole">
            <mc:AlternateContent xmlns:mc="http://schemas.openxmlformats.org/markup-compatibility/2006">
              <mc:Choice xmlns:v="urn:schemas-microsoft-com:vml" Requires="v">
                <p:oleObj name="Image" r:id="rId3" imgW="9066667" imgH="5714286" progId="Photoshop.Image.9">
                  <p:embed/>
                </p:oleObj>
              </mc:Choice>
              <mc:Fallback>
                <p:oleObj name="Image" r:id="rId3" imgW="9066667" imgH="5714286" progId="Photoshop.Image.9">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592138"/>
                        <a:ext cx="8991600" cy="5672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104" name="Rectangle 8"/>
          <p:cNvSpPr>
            <a:spLocks noChangeArrowheads="1"/>
          </p:cNvSpPr>
          <p:nvPr/>
        </p:nvSpPr>
        <p:spPr bwMode="auto">
          <a:xfrm>
            <a:off x="0" y="457200"/>
            <a:ext cx="9144000" cy="5867400"/>
          </a:xfrm>
          <a:prstGeom prst="rect">
            <a:avLst/>
          </a:prstGeom>
          <a:solidFill>
            <a:schemeClr val="bg1">
              <a:alpha val="61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099" name="Rectangle 3"/>
          <p:cNvSpPr>
            <a:spLocks noGrp="1" noChangeArrowheads="1"/>
          </p:cNvSpPr>
          <p:nvPr>
            <p:ph type="body" sz="half" idx="1"/>
          </p:nvPr>
        </p:nvSpPr>
        <p:spPr>
          <a:xfrm>
            <a:off x="0" y="547688"/>
            <a:ext cx="9144000" cy="6400800"/>
          </a:xfrm>
        </p:spPr>
        <p:txBody>
          <a:bodyPr/>
          <a:lstStyle/>
          <a:p>
            <a:pPr marL="0" indent="0" eaLnBrk="1" hangingPunct="1">
              <a:buFontTx/>
              <a:buNone/>
              <a:defRPr/>
            </a:pPr>
            <a:r>
              <a:rPr lang="en-US" sz="2800" dirty="0"/>
              <a:t>It was Preparation Day (that is, the day before the Sabbath). So as evening approached,  </a:t>
            </a:r>
            <a:r>
              <a:rPr lang="en-US" sz="2800" baseline="30000" dirty="0"/>
              <a:t>43</a:t>
            </a:r>
            <a:r>
              <a:rPr lang="en-US" sz="2800" dirty="0"/>
              <a:t>Joseph of Arimathea, a prominent member of the Council, who was himself waiting for the kingdom of God, went boldly to Pilate and asked for Jesus</a:t>
            </a:r>
            <a:r>
              <a:rPr lang="fr-FR" sz="2800" dirty="0"/>
              <a:t>'</a:t>
            </a:r>
            <a:r>
              <a:rPr lang="en-US" sz="2800" dirty="0"/>
              <a:t> body.  </a:t>
            </a:r>
            <a:r>
              <a:rPr lang="en-US" sz="2800" baseline="30000" dirty="0"/>
              <a:t>44</a:t>
            </a:r>
            <a:r>
              <a:rPr lang="en-US" sz="2800" dirty="0"/>
              <a:t>Pilate was surprised to hear that he was already dead. Summoning the centurion, he asked him if Jesus had already died.  </a:t>
            </a:r>
            <a:r>
              <a:rPr lang="en-US" sz="2800" baseline="30000" dirty="0"/>
              <a:t>45</a:t>
            </a:r>
            <a:r>
              <a:rPr lang="en-US" sz="2800" dirty="0"/>
              <a:t>When he learned from the centurion that it was so, he gave the body to Joseph.  </a:t>
            </a:r>
            <a:r>
              <a:rPr lang="en-US" sz="2800" baseline="30000" dirty="0"/>
              <a:t>46</a:t>
            </a:r>
            <a:r>
              <a:rPr lang="en-US" sz="2800" dirty="0"/>
              <a:t>So Joseph bought some linen cloth, took down the body, wrapped it in the linen, and placed it in a tomb cut out of rock. Then he rolled a stone against the entrance of the tomb.  </a:t>
            </a:r>
            <a:r>
              <a:rPr lang="en-US" sz="2800" baseline="30000" dirty="0"/>
              <a:t>47</a:t>
            </a:r>
            <a:r>
              <a:rPr lang="en-US" sz="2800" dirty="0"/>
              <a:t>Mary Magdalene and Mary the mother of Joses saw where he was laid.</a:t>
            </a:r>
          </a:p>
          <a:p>
            <a:pPr marL="0" indent="0" algn="r" eaLnBrk="1" hangingPunct="1">
              <a:buFontTx/>
              <a:buNone/>
              <a:defRPr/>
            </a:pPr>
            <a:r>
              <a:rPr lang="en-US" sz="2800" dirty="0">
                <a:solidFill>
                  <a:schemeClr val="bg1"/>
                </a:solidFill>
              </a:rPr>
              <a:t>- Mark 15:42-47</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4" descr="3mod15shar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00188" y="0"/>
            <a:ext cx="106441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81000" y="152400"/>
            <a:ext cx="8229600" cy="838200"/>
          </a:xfrm>
          <a:solidFill>
            <a:srgbClr val="000000"/>
          </a:solidFill>
        </p:spPr>
        <p:txBody>
          <a:bodyPr/>
          <a:lstStyle/>
          <a:p>
            <a:pPr eaLnBrk="1" hangingPunct="1">
              <a:defRPr/>
            </a:pPr>
            <a:r>
              <a:rPr lang="en-US" dirty="0">
                <a:solidFill>
                  <a:srgbClr val="FFFFFF"/>
                </a:solidFill>
                <a:latin typeface="Arial"/>
                <a:cs typeface="Arial"/>
              </a:rPr>
              <a:t>200 layers in 3 hours!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0" descr="Untitled-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51288" y="114300"/>
            <a:ext cx="4735512" cy="662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76200" y="381000"/>
            <a:ext cx="3505200" cy="3429000"/>
          </a:xfrm>
        </p:spPr>
        <p:txBody>
          <a:bodyPr/>
          <a:lstStyle/>
          <a:p>
            <a:pPr eaLnBrk="1" hangingPunct="1">
              <a:defRPr/>
            </a:pPr>
            <a:r>
              <a:rPr lang="en-US" dirty="0">
                <a:solidFill>
                  <a:srgbClr val="FFFFFF"/>
                </a:solidFill>
                <a:effectLst>
                  <a:outerShdw blurRad="38100" dist="38100" dir="2700000" algn="tl">
                    <a:srgbClr val="000000">
                      <a:alpha val="43137"/>
                    </a:srgbClr>
                  </a:outerShdw>
                </a:effectLst>
              </a:rPr>
              <a:t>Step Canyon &amp; </a:t>
            </a:r>
            <a:r>
              <a:rPr lang="en-US" dirty="0" err="1">
                <a:solidFill>
                  <a:srgbClr val="FFFFFF"/>
                </a:solidFill>
                <a:effectLst>
                  <a:outerShdw blurRad="38100" dist="38100" dir="2700000" algn="tl">
                    <a:srgbClr val="000000">
                      <a:alpha val="43137"/>
                    </a:srgbClr>
                  </a:outerShdw>
                </a:effectLst>
              </a:rPr>
              <a:t>Loowit</a:t>
            </a:r>
            <a:r>
              <a:rPr lang="en-US" dirty="0">
                <a:solidFill>
                  <a:srgbClr val="FFFFFF"/>
                </a:solidFill>
                <a:effectLst>
                  <a:outerShdw blurRad="38100" dist="38100" dir="2700000" algn="tl">
                    <a:srgbClr val="000000">
                      <a:alpha val="43137"/>
                    </a:srgbClr>
                  </a:outerShdw>
                </a:effectLst>
              </a:rPr>
              <a:t> Canyon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1295400"/>
            <a:ext cx="8229600" cy="1447800"/>
          </a:xfrm>
        </p:spPr>
        <p:txBody>
          <a:bodyPr/>
          <a:lstStyle/>
          <a:p>
            <a:pPr eaLnBrk="1" hangingPunct="1">
              <a:defRPr/>
            </a:pPr>
            <a:r>
              <a:rPr lang="en-US" sz="3200" dirty="0">
                <a:latin typeface="Arial"/>
                <a:cs typeface="Arial"/>
              </a:rPr>
              <a:t>There are two ways to explain most of the fossils we find...</a:t>
            </a:r>
          </a:p>
        </p:txBody>
      </p:sp>
      <p:sp>
        <p:nvSpPr>
          <p:cNvPr id="54278" name="Text Box 6"/>
          <p:cNvSpPr txBox="1">
            <a:spLocks noChangeArrowheads="1"/>
          </p:cNvSpPr>
          <p:nvPr/>
        </p:nvSpPr>
        <p:spPr bwMode="auto">
          <a:xfrm>
            <a:off x="4800600" y="2971800"/>
            <a:ext cx="3733800" cy="2492375"/>
          </a:xfrm>
          <a:prstGeom prst="rect">
            <a:avLst/>
          </a:prstGeom>
          <a:solidFill>
            <a:srgbClr val="EAEAEA"/>
          </a:solidFill>
          <a:ln>
            <a:noFill/>
          </a:ln>
          <a:effectLst/>
          <a:scene3d>
            <a:camera prst="legacyObliqueTopRight"/>
            <a:lightRig rig="legacyFlat3" dir="b"/>
          </a:scene3d>
          <a:sp3d extrusionH="354000" prstMaterial="legacyMatte">
            <a:bevelT w="13500" h="13500" prst="angle"/>
            <a:bevelB w="13500" h="13500" prst="angle"/>
            <a:extrusionClr>
              <a:srgbClr val="EAEAEA"/>
            </a:extrusionClr>
          </a:sp3d>
          <a:extLst>
            <a:ext uri="{91240B29-F687-4f45-9708-019B960494DF}">
              <a14:hiddenLine xmlns:a14="http://schemas.microsoft.com/office/drawing/2010/main" xmlns="" w="9525">
                <a:no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flatTx/>
          </a:bodyPr>
          <a:lstStyle/>
          <a:p>
            <a:pPr algn="ctr">
              <a:spcBef>
                <a:spcPct val="50000"/>
              </a:spcBef>
              <a:defRPr/>
            </a:pPr>
            <a:r>
              <a:rPr lang="en-US" sz="2400" b="1">
                <a:solidFill>
                  <a:srgbClr val="000066"/>
                </a:solidFill>
                <a:latin typeface="Arial"/>
                <a:cs typeface="Arial"/>
              </a:rPr>
              <a:t>Flood Model</a:t>
            </a:r>
          </a:p>
          <a:p>
            <a:pPr algn="ctr">
              <a:spcBef>
                <a:spcPct val="50000"/>
              </a:spcBef>
              <a:defRPr/>
            </a:pPr>
            <a:r>
              <a:rPr lang="en-US" sz="2400" b="1">
                <a:latin typeface="Arial"/>
                <a:cs typeface="Arial"/>
              </a:rPr>
              <a:t>One huge water catastrophe killed millions of animals at the same time and buried them in mud. </a:t>
            </a:r>
          </a:p>
        </p:txBody>
      </p:sp>
      <p:sp>
        <p:nvSpPr>
          <p:cNvPr id="54277" name="Text Box 5"/>
          <p:cNvSpPr txBox="1">
            <a:spLocks noChangeArrowheads="1"/>
          </p:cNvSpPr>
          <p:nvPr/>
        </p:nvSpPr>
        <p:spPr bwMode="auto">
          <a:xfrm>
            <a:off x="533400" y="2971800"/>
            <a:ext cx="3657600" cy="2492375"/>
          </a:xfrm>
          <a:prstGeom prst="rect">
            <a:avLst/>
          </a:prstGeom>
          <a:solidFill>
            <a:srgbClr val="DDDDDD"/>
          </a:solidFill>
          <a:ln>
            <a:noFill/>
          </a:ln>
          <a:effectLst/>
          <a:scene3d>
            <a:camera prst="legacyObliqueTopRight"/>
            <a:lightRig rig="legacyFlat3" dir="b"/>
          </a:scene3d>
          <a:sp3d extrusionH="354000" prstMaterial="legacyPlastic">
            <a:bevelT w="13500" h="13500" prst="angle"/>
            <a:bevelB w="13500" h="13500" prst="angle"/>
            <a:extrusionClr>
              <a:srgbClr val="EAEAEA"/>
            </a:extrusionClr>
          </a:sp3d>
          <a:extLst>
            <a:ext uri="{91240B29-F687-4f45-9708-019B960494DF}">
              <a14:hiddenLine xmlns:a14="http://schemas.microsoft.com/office/drawing/2010/main" xmlns="" w="9525">
                <a:no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flatTx/>
          </a:bodyPr>
          <a:lstStyle/>
          <a:p>
            <a:pPr algn="ctr">
              <a:spcBef>
                <a:spcPct val="50000"/>
              </a:spcBef>
              <a:defRPr/>
            </a:pPr>
            <a:r>
              <a:rPr lang="en-US" sz="2400" b="1">
                <a:solidFill>
                  <a:srgbClr val="000066"/>
                </a:solidFill>
                <a:latin typeface="Arial"/>
                <a:cs typeface="Arial"/>
              </a:rPr>
              <a:t>Old Earth Model</a:t>
            </a:r>
          </a:p>
          <a:p>
            <a:pPr algn="ctr">
              <a:spcBef>
                <a:spcPct val="50000"/>
              </a:spcBef>
              <a:defRPr/>
            </a:pPr>
            <a:r>
              <a:rPr lang="en-US" sz="2400" b="1">
                <a:latin typeface="Arial"/>
                <a:cs typeface="Arial"/>
              </a:rPr>
              <a:t>Millions of extraordinary events over millions of years have made the millions of fossils we find.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2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4" descr="Dinosaur Bon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49263"/>
            <a:ext cx="9144000" cy="5959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4" descr="lineINsand-3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8788" y="349250"/>
            <a:ext cx="8226425" cy="615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5" name="Rectangle 3"/>
          <p:cNvSpPr>
            <a:spLocks noGrp="1" noChangeArrowheads="1"/>
          </p:cNvSpPr>
          <p:nvPr>
            <p:ph type="body" idx="1"/>
          </p:nvPr>
        </p:nvSpPr>
        <p:spPr>
          <a:xfrm>
            <a:off x="2057400" y="2286000"/>
            <a:ext cx="6705600" cy="3429000"/>
          </a:xfrm>
        </p:spPr>
        <p:txBody>
          <a:bodyPr/>
          <a:lstStyle/>
          <a:p>
            <a:pPr marL="0" indent="0" eaLnBrk="1" hangingPunct="1">
              <a:buFontTx/>
              <a:buNone/>
              <a:defRPr/>
            </a:pPr>
            <a:r>
              <a:rPr lang="en-US" dirty="0"/>
              <a:t>… Let God be true, and every man a liar. As it is written: </a:t>
            </a:r>
          </a:p>
          <a:p>
            <a:pPr marL="0" indent="0" algn="r" eaLnBrk="1" hangingPunct="1">
              <a:buFontTx/>
              <a:buNone/>
              <a:defRPr/>
            </a:pPr>
            <a:r>
              <a:rPr lang="en-US" dirty="0"/>
              <a:t> 	“So that you may be proved right when you speak</a:t>
            </a:r>
          </a:p>
          <a:p>
            <a:pPr marL="0" indent="0" algn="r" eaLnBrk="1" hangingPunct="1">
              <a:buFontTx/>
              <a:buNone/>
              <a:defRPr/>
            </a:pPr>
            <a:r>
              <a:rPr lang="en-US" dirty="0"/>
              <a:t>	and prevail when you judge.” </a:t>
            </a:r>
          </a:p>
          <a:p>
            <a:pPr marL="0" indent="0" algn="r" eaLnBrk="1" hangingPunct="1">
              <a:buFontTx/>
              <a:buNone/>
              <a:defRPr/>
            </a:pPr>
            <a:r>
              <a:rPr lang="en-US" dirty="0"/>
              <a:t>- Romans 3:4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3" name="Rectangle 3"/>
          <p:cNvSpPr>
            <a:spLocks noGrp="1" noChangeArrowheads="1"/>
          </p:cNvSpPr>
          <p:nvPr>
            <p:ph type="body" idx="1"/>
          </p:nvPr>
        </p:nvSpPr>
        <p:spPr>
          <a:xfrm>
            <a:off x="1106488" y="914400"/>
            <a:ext cx="6929437" cy="4648200"/>
          </a:xfrm>
        </p:spPr>
        <p:txBody>
          <a:bodyPr/>
          <a:lstStyle/>
          <a:p>
            <a:pPr marL="0" indent="0" eaLnBrk="1" hangingPunct="1">
              <a:buFontTx/>
              <a:buNone/>
              <a:defRPr/>
            </a:pPr>
            <a:r>
              <a:rPr lang="ja-JP" altLang="en-US" dirty="0"/>
              <a:t>“</a:t>
            </a:r>
            <a:r>
              <a:rPr lang="en-US" dirty="0"/>
              <a:t>I estimate that there are probably several hundred processes that one could use to get an idea of the age of the earth. Only a few dozen, at most, of these processes seem to give you billions of years. The other 90 per cent of those processes give you ages much less than billions of years.</a:t>
            </a:r>
            <a:r>
              <a:rPr lang="ja-JP" altLang="en-US" dirty="0"/>
              <a:t>”</a:t>
            </a:r>
            <a:endParaRPr lang="en-US" dirty="0"/>
          </a:p>
          <a:p>
            <a:pPr marL="0" indent="0" algn="r" eaLnBrk="1" hangingPunct="1">
              <a:buFontTx/>
              <a:buNone/>
              <a:defRPr/>
            </a:pPr>
            <a:r>
              <a:rPr lang="en-US" dirty="0"/>
              <a:t>- </a:t>
            </a:r>
            <a:r>
              <a:rPr lang="en-US" sz="2400" dirty="0"/>
              <a:t>Dr. Russell Humphreys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85800" y="1295400"/>
            <a:ext cx="7772400" cy="1143000"/>
          </a:xfrm>
        </p:spPr>
        <p:txBody>
          <a:bodyPr/>
          <a:lstStyle/>
          <a:p>
            <a:pPr eaLnBrk="1" hangingPunct="1">
              <a:defRPr/>
            </a:pPr>
            <a:r>
              <a:rPr lang="en-US" sz="4000">
                <a:latin typeface="Arial"/>
                <a:cs typeface="Arial"/>
              </a:rPr>
              <a:t>Galaxies wind themselves up too fast.</a:t>
            </a:r>
          </a:p>
        </p:txBody>
      </p:sp>
      <p:sp>
        <p:nvSpPr>
          <p:cNvPr id="55299" name="Rectangle 3"/>
          <p:cNvSpPr>
            <a:spLocks noGrp="1" noChangeArrowheads="1"/>
          </p:cNvSpPr>
          <p:nvPr>
            <p:ph type="body" idx="1"/>
          </p:nvPr>
        </p:nvSpPr>
        <p:spPr>
          <a:xfrm>
            <a:off x="457200" y="2971800"/>
            <a:ext cx="4953000" cy="2209800"/>
          </a:xfrm>
        </p:spPr>
        <p:txBody>
          <a:bodyPr/>
          <a:lstStyle/>
          <a:p>
            <a:pPr eaLnBrk="1" hangingPunct="1">
              <a:defRPr/>
            </a:pPr>
            <a:r>
              <a:rPr lang="en-US" b="1">
                <a:latin typeface="Arial"/>
                <a:cs typeface="Arial"/>
              </a:rPr>
              <a:t>Supposed to be                 10 billion years old</a:t>
            </a:r>
          </a:p>
          <a:p>
            <a:pPr eaLnBrk="1" hangingPunct="1">
              <a:defRPr/>
            </a:pPr>
            <a:r>
              <a:rPr lang="en-US" b="1">
                <a:latin typeface="Arial"/>
                <a:cs typeface="Arial"/>
              </a:rPr>
              <a:t>Less than a few hundred million years old.</a:t>
            </a:r>
          </a:p>
        </p:txBody>
      </p:sp>
      <p:pic>
        <p:nvPicPr>
          <p:cNvPr id="62467" name="Picture 4" descr="110947main_galaxy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91200" y="2667000"/>
            <a:ext cx="2881313" cy="284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5" name="Rectangle 5"/>
          <p:cNvSpPr>
            <a:spLocks noChangeArrowheads="1"/>
          </p:cNvSpPr>
          <p:nvPr/>
        </p:nvSpPr>
        <p:spPr bwMode="auto">
          <a:xfrm>
            <a:off x="685800" y="571500"/>
            <a:ext cx="7772400" cy="5715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6322" name="Rectangle 2"/>
          <p:cNvSpPr>
            <a:spLocks noGrp="1" noChangeArrowheads="1"/>
          </p:cNvSpPr>
          <p:nvPr>
            <p:ph type="title"/>
          </p:nvPr>
        </p:nvSpPr>
        <p:spPr>
          <a:xfrm>
            <a:off x="876300" y="914400"/>
            <a:ext cx="7391400" cy="1143000"/>
          </a:xfrm>
        </p:spPr>
        <p:txBody>
          <a:bodyPr/>
          <a:lstStyle/>
          <a:p>
            <a:pPr eaLnBrk="1" hangingPunct="1">
              <a:defRPr/>
            </a:pPr>
            <a:r>
              <a:rPr lang="en-US" sz="4000"/>
              <a:t>Not enough supernova remnants</a:t>
            </a:r>
          </a:p>
        </p:txBody>
      </p:sp>
      <p:sp>
        <p:nvSpPr>
          <p:cNvPr id="56323" name="Rectangle 3"/>
          <p:cNvSpPr>
            <a:spLocks noGrp="1" noChangeArrowheads="1"/>
          </p:cNvSpPr>
          <p:nvPr>
            <p:ph type="body" idx="1"/>
          </p:nvPr>
        </p:nvSpPr>
        <p:spPr>
          <a:xfrm>
            <a:off x="1066800" y="2590800"/>
            <a:ext cx="3886200" cy="2316163"/>
          </a:xfrm>
        </p:spPr>
        <p:txBody>
          <a:bodyPr/>
          <a:lstStyle/>
          <a:p>
            <a:pPr marL="0" indent="0" eaLnBrk="1" hangingPunct="1">
              <a:buFontTx/>
              <a:buNone/>
              <a:defRPr/>
            </a:pPr>
            <a:r>
              <a:rPr lang="en-US"/>
              <a:t>Only 200 remnants seen in our galaxy: only 7,000-14,000 years worth</a:t>
            </a:r>
          </a:p>
        </p:txBody>
      </p:sp>
      <p:pic>
        <p:nvPicPr>
          <p:cNvPr id="64516" name="Picture 4" descr="Crab Nebul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73638" y="2362200"/>
            <a:ext cx="3255962"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1066800" y="914400"/>
            <a:ext cx="7010400" cy="1143000"/>
          </a:xfrm>
        </p:spPr>
        <p:txBody>
          <a:bodyPr/>
          <a:lstStyle/>
          <a:p>
            <a:pPr eaLnBrk="1" hangingPunct="1">
              <a:defRPr/>
            </a:pPr>
            <a:r>
              <a:rPr lang="en-US" sz="4000"/>
              <a:t>Seafloor mud accumulates too fast.</a:t>
            </a:r>
          </a:p>
        </p:txBody>
      </p:sp>
      <p:sp>
        <p:nvSpPr>
          <p:cNvPr id="57356" name="Text Box 12"/>
          <p:cNvSpPr txBox="1">
            <a:spLocks noChangeArrowheads="1"/>
          </p:cNvSpPr>
          <p:nvPr/>
        </p:nvSpPr>
        <p:spPr bwMode="auto">
          <a:xfrm>
            <a:off x="1485900" y="2286000"/>
            <a:ext cx="61722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800">
                <a:latin typeface="Georgia" charset="0"/>
                <a:cs typeface="+mn-cs"/>
              </a:rPr>
              <a:t>Mud entering: 20 billion tons per year</a:t>
            </a:r>
          </a:p>
        </p:txBody>
      </p:sp>
      <p:grpSp>
        <p:nvGrpSpPr>
          <p:cNvPr id="66563" name="Group 19"/>
          <p:cNvGrpSpPr>
            <a:grpSpLocks/>
          </p:cNvGrpSpPr>
          <p:nvPr/>
        </p:nvGrpSpPr>
        <p:grpSpPr bwMode="auto">
          <a:xfrm>
            <a:off x="1214438" y="2895600"/>
            <a:ext cx="6715125" cy="2438400"/>
            <a:chOff x="765" y="1920"/>
            <a:chExt cx="4230" cy="1536"/>
          </a:xfrm>
        </p:grpSpPr>
        <p:grpSp>
          <p:nvGrpSpPr>
            <p:cNvPr id="66569" name="Group 11"/>
            <p:cNvGrpSpPr>
              <a:grpSpLocks/>
            </p:cNvGrpSpPr>
            <p:nvPr/>
          </p:nvGrpSpPr>
          <p:grpSpPr bwMode="auto">
            <a:xfrm>
              <a:off x="765" y="1920"/>
              <a:ext cx="4230" cy="1536"/>
              <a:chOff x="864" y="1536"/>
              <a:chExt cx="4230" cy="1536"/>
            </a:xfrm>
          </p:grpSpPr>
          <p:sp>
            <p:nvSpPr>
              <p:cNvPr id="57352" name="Rectangle 8"/>
              <p:cNvSpPr>
                <a:spLocks noChangeArrowheads="1"/>
              </p:cNvSpPr>
              <p:nvPr/>
            </p:nvSpPr>
            <p:spPr bwMode="auto">
              <a:xfrm>
                <a:off x="912" y="2496"/>
                <a:ext cx="4166" cy="576"/>
              </a:xfrm>
              <a:prstGeom prst="rect">
                <a:avLst/>
              </a:prstGeom>
              <a:solidFill>
                <a:srgbClr val="906438"/>
              </a:solidFill>
              <a:ln>
                <a:noFill/>
              </a:ln>
              <a:effectLst/>
              <a:extLst>
                <a:ext uri="{91240B29-F687-4f45-9708-019B960494DF}">
                  <a14:hiddenLine xmlns:a14="http://schemas.microsoft.com/office/drawing/2010/main" xmlns="" w="254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7350" name="Freeform 6"/>
              <p:cNvSpPr>
                <a:spLocks/>
              </p:cNvSpPr>
              <p:nvPr/>
            </p:nvSpPr>
            <p:spPr bwMode="auto">
              <a:xfrm>
                <a:off x="1008" y="1632"/>
                <a:ext cx="4080" cy="720"/>
              </a:xfrm>
              <a:custGeom>
                <a:avLst/>
                <a:gdLst>
                  <a:gd name="T0" fmla="*/ 0 w 3384"/>
                  <a:gd name="T1" fmla="*/ 40 h 792"/>
                  <a:gd name="T2" fmla="*/ 64 w 3384"/>
                  <a:gd name="T3" fmla="*/ 24 h 792"/>
                  <a:gd name="T4" fmla="*/ 128 w 3384"/>
                  <a:gd name="T5" fmla="*/ 0 h 792"/>
                  <a:gd name="T6" fmla="*/ 264 w 3384"/>
                  <a:gd name="T7" fmla="*/ 48 h 792"/>
                  <a:gd name="T8" fmla="*/ 344 w 3384"/>
                  <a:gd name="T9" fmla="*/ 56 h 792"/>
                  <a:gd name="T10" fmla="*/ 464 w 3384"/>
                  <a:gd name="T11" fmla="*/ 8 h 792"/>
                  <a:gd name="T12" fmla="*/ 520 w 3384"/>
                  <a:gd name="T13" fmla="*/ 48 h 792"/>
                  <a:gd name="T14" fmla="*/ 592 w 3384"/>
                  <a:gd name="T15" fmla="*/ 56 h 792"/>
                  <a:gd name="T16" fmla="*/ 680 w 3384"/>
                  <a:gd name="T17" fmla="*/ 48 h 792"/>
                  <a:gd name="T18" fmla="*/ 792 w 3384"/>
                  <a:gd name="T19" fmla="*/ 40 h 792"/>
                  <a:gd name="T20" fmla="*/ 864 w 3384"/>
                  <a:gd name="T21" fmla="*/ 64 h 792"/>
                  <a:gd name="T22" fmla="*/ 1040 w 3384"/>
                  <a:gd name="T23" fmla="*/ 16 h 792"/>
                  <a:gd name="T24" fmla="*/ 1168 w 3384"/>
                  <a:gd name="T25" fmla="*/ 56 h 792"/>
                  <a:gd name="T26" fmla="*/ 1272 w 3384"/>
                  <a:gd name="T27" fmla="*/ 56 h 792"/>
                  <a:gd name="T28" fmla="*/ 1384 w 3384"/>
                  <a:gd name="T29" fmla="*/ 16 h 792"/>
                  <a:gd name="T30" fmla="*/ 1448 w 3384"/>
                  <a:gd name="T31" fmla="*/ 56 h 792"/>
                  <a:gd name="T32" fmla="*/ 1560 w 3384"/>
                  <a:gd name="T33" fmla="*/ 64 h 792"/>
                  <a:gd name="T34" fmla="*/ 1672 w 3384"/>
                  <a:gd name="T35" fmla="*/ 16 h 792"/>
                  <a:gd name="T36" fmla="*/ 1816 w 3384"/>
                  <a:gd name="T37" fmla="*/ 64 h 792"/>
                  <a:gd name="T38" fmla="*/ 1904 w 3384"/>
                  <a:gd name="T39" fmla="*/ 48 h 792"/>
                  <a:gd name="T40" fmla="*/ 1984 w 3384"/>
                  <a:gd name="T41" fmla="*/ 16 h 792"/>
                  <a:gd name="T42" fmla="*/ 2096 w 3384"/>
                  <a:gd name="T43" fmla="*/ 48 h 792"/>
                  <a:gd name="T44" fmla="*/ 2168 w 3384"/>
                  <a:gd name="T45" fmla="*/ 56 h 792"/>
                  <a:gd name="T46" fmla="*/ 2264 w 3384"/>
                  <a:gd name="T47" fmla="*/ 8 h 792"/>
                  <a:gd name="T48" fmla="*/ 2360 w 3384"/>
                  <a:gd name="T49" fmla="*/ 32 h 792"/>
                  <a:gd name="T50" fmla="*/ 2384 w 3384"/>
                  <a:gd name="T51" fmla="*/ 40 h 792"/>
                  <a:gd name="T52" fmla="*/ 2448 w 3384"/>
                  <a:gd name="T53" fmla="*/ 40 h 792"/>
                  <a:gd name="T54" fmla="*/ 2504 w 3384"/>
                  <a:gd name="T55" fmla="*/ 16 h 792"/>
                  <a:gd name="T56" fmla="*/ 2576 w 3384"/>
                  <a:gd name="T57" fmla="*/ 32 h 792"/>
                  <a:gd name="T58" fmla="*/ 2632 w 3384"/>
                  <a:gd name="T59" fmla="*/ 40 h 792"/>
                  <a:gd name="T60" fmla="*/ 2728 w 3384"/>
                  <a:gd name="T61" fmla="*/ 40 h 792"/>
                  <a:gd name="T62" fmla="*/ 2840 w 3384"/>
                  <a:gd name="T63" fmla="*/ 0 h 792"/>
                  <a:gd name="T64" fmla="*/ 2944 w 3384"/>
                  <a:gd name="T65" fmla="*/ 24 h 792"/>
                  <a:gd name="T66" fmla="*/ 2992 w 3384"/>
                  <a:gd name="T67" fmla="*/ 32 h 792"/>
                  <a:gd name="T68" fmla="*/ 3120 w 3384"/>
                  <a:gd name="T69" fmla="*/ 0 h 792"/>
                  <a:gd name="T70" fmla="*/ 3200 w 3384"/>
                  <a:gd name="T71" fmla="*/ 40 h 792"/>
                  <a:gd name="T72" fmla="*/ 3360 w 3384"/>
                  <a:gd name="T73" fmla="*/ 16 h 792"/>
                  <a:gd name="T74" fmla="*/ 3344 w 3384"/>
                  <a:gd name="T75" fmla="*/ 136 h 792"/>
                  <a:gd name="T76" fmla="*/ 3368 w 3384"/>
                  <a:gd name="T77" fmla="*/ 176 h 792"/>
                  <a:gd name="T78" fmla="*/ 3328 w 3384"/>
                  <a:gd name="T79" fmla="*/ 272 h 792"/>
                  <a:gd name="T80" fmla="*/ 3384 w 3384"/>
                  <a:gd name="T81" fmla="*/ 376 h 792"/>
                  <a:gd name="T82" fmla="*/ 3320 w 3384"/>
                  <a:gd name="T83" fmla="*/ 440 h 792"/>
                  <a:gd name="T84" fmla="*/ 3376 w 3384"/>
                  <a:gd name="T85" fmla="*/ 520 h 792"/>
                  <a:gd name="T86" fmla="*/ 3368 w 3384"/>
                  <a:gd name="T87" fmla="*/ 704 h 792"/>
                  <a:gd name="T88" fmla="*/ 8 w 3384"/>
                  <a:gd name="T89" fmla="*/ 792 h 792"/>
                  <a:gd name="T90" fmla="*/ 0 w 3384"/>
                  <a:gd name="T91" fmla="*/ 40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384" h="792">
                    <a:moveTo>
                      <a:pt x="0" y="40"/>
                    </a:moveTo>
                    <a:lnTo>
                      <a:pt x="64" y="24"/>
                    </a:lnTo>
                    <a:lnTo>
                      <a:pt x="128" y="0"/>
                    </a:lnTo>
                    <a:lnTo>
                      <a:pt x="264" y="48"/>
                    </a:lnTo>
                    <a:lnTo>
                      <a:pt x="344" y="56"/>
                    </a:lnTo>
                    <a:lnTo>
                      <a:pt x="464" y="8"/>
                    </a:lnTo>
                    <a:lnTo>
                      <a:pt x="520" y="48"/>
                    </a:lnTo>
                    <a:lnTo>
                      <a:pt x="592" y="56"/>
                    </a:lnTo>
                    <a:lnTo>
                      <a:pt x="680" y="48"/>
                    </a:lnTo>
                    <a:lnTo>
                      <a:pt x="792" y="40"/>
                    </a:lnTo>
                    <a:lnTo>
                      <a:pt x="864" y="64"/>
                    </a:lnTo>
                    <a:lnTo>
                      <a:pt x="1040" y="16"/>
                    </a:lnTo>
                    <a:lnTo>
                      <a:pt x="1168" y="56"/>
                    </a:lnTo>
                    <a:lnTo>
                      <a:pt x="1272" y="56"/>
                    </a:lnTo>
                    <a:lnTo>
                      <a:pt x="1384" y="16"/>
                    </a:lnTo>
                    <a:lnTo>
                      <a:pt x="1448" y="56"/>
                    </a:lnTo>
                    <a:lnTo>
                      <a:pt x="1560" y="64"/>
                    </a:lnTo>
                    <a:lnTo>
                      <a:pt x="1672" y="16"/>
                    </a:lnTo>
                    <a:lnTo>
                      <a:pt x="1816" y="64"/>
                    </a:lnTo>
                    <a:lnTo>
                      <a:pt x="1904" y="48"/>
                    </a:lnTo>
                    <a:lnTo>
                      <a:pt x="1984" y="16"/>
                    </a:lnTo>
                    <a:lnTo>
                      <a:pt x="2096" y="48"/>
                    </a:lnTo>
                    <a:lnTo>
                      <a:pt x="2168" y="56"/>
                    </a:lnTo>
                    <a:lnTo>
                      <a:pt x="2264" y="8"/>
                    </a:lnTo>
                    <a:cubicBezTo>
                      <a:pt x="2296" y="16"/>
                      <a:pt x="2328" y="23"/>
                      <a:pt x="2360" y="32"/>
                    </a:cubicBezTo>
                    <a:cubicBezTo>
                      <a:pt x="2368" y="34"/>
                      <a:pt x="2384" y="40"/>
                      <a:pt x="2384" y="40"/>
                    </a:cubicBezTo>
                    <a:lnTo>
                      <a:pt x="2448" y="40"/>
                    </a:lnTo>
                    <a:lnTo>
                      <a:pt x="2504" y="16"/>
                    </a:lnTo>
                    <a:lnTo>
                      <a:pt x="2576" y="32"/>
                    </a:lnTo>
                    <a:lnTo>
                      <a:pt x="2632" y="40"/>
                    </a:lnTo>
                    <a:lnTo>
                      <a:pt x="2728" y="40"/>
                    </a:lnTo>
                    <a:lnTo>
                      <a:pt x="2840" y="0"/>
                    </a:lnTo>
                    <a:lnTo>
                      <a:pt x="2944" y="24"/>
                    </a:lnTo>
                    <a:lnTo>
                      <a:pt x="2992" y="32"/>
                    </a:lnTo>
                    <a:lnTo>
                      <a:pt x="3120" y="0"/>
                    </a:lnTo>
                    <a:lnTo>
                      <a:pt x="3200" y="40"/>
                    </a:lnTo>
                    <a:lnTo>
                      <a:pt x="3360" y="16"/>
                    </a:lnTo>
                    <a:lnTo>
                      <a:pt x="3344" y="136"/>
                    </a:lnTo>
                    <a:lnTo>
                      <a:pt x="3368" y="176"/>
                    </a:lnTo>
                    <a:lnTo>
                      <a:pt x="3328" y="272"/>
                    </a:lnTo>
                    <a:lnTo>
                      <a:pt x="3384" y="376"/>
                    </a:lnTo>
                    <a:lnTo>
                      <a:pt x="3320" y="440"/>
                    </a:lnTo>
                    <a:lnTo>
                      <a:pt x="3376" y="520"/>
                    </a:lnTo>
                    <a:lnTo>
                      <a:pt x="3368" y="704"/>
                    </a:lnTo>
                    <a:lnTo>
                      <a:pt x="8" y="792"/>
                    </a:lnTo>
                    <a:lnTo>
                      <a:pt x="0" y="40"/>
                    </a:lnTo>
                    <a:close/>
                  </a:path>
                </a:pathLst>
              </a:custGeom>
              <a:gradFill rotWithShape="0">
                <a:gsLst>
                  <a:gs pos="0">
                    <a:srgbClr val="51B1E8"/>
                  </a:gs>
                  <a:gs pos="100000">
                    <a:srgbClr val="51B1E8">
                      <a:gamma/>
                      <a:shade val="80784"/>
                      <a:invGamma/>
                    </a:srgbClr>
                  </a:gs>
                </a:gsLst>
                <a:lin ang="5400000" scaled="1"/>
              </a:gradFill>
              <a:ln>
                <a:noFill/>
              </a:ln>
              <a:effectLst/>
              <a:extLst>
                <a:ext uri="{91240B29-F687-4f45-9708-019B960494DF}">
                  <a14:hiddenLine xmlns:a14="http://schemas.microsoft.com/office/drawing/2010/main" xmlns="" w="25400">
                    <a:solidFill>
                      <a:schemeClr val="accent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7351" name="Freeform 7"/>
              <p:cNvSpPr>
                <a:spLocks/>
              </p:cNvSpPr>
              <p:nvPr/>
            </p:nvSpPr>
            <p:spPr bwMode="auto">
              <a:xfrm>
                <a:off x="2304" y="1938"/>
                <a:ext cx="2067" cy="414"/>
              </a:xfrm>
              <a:custGeom>
                <a:avLst/>
                <a:gdLst>
                  <a:gd name="T0" fmla="*/ 0 w 1872"/>
                  <a:gd name="T1" fmla="*/ 0 h 200"/>
                  <a:gd name="T2" fmla="*/ 72 w 1872"/>
                  <a:gd name="T3" fmla="*/ 64 h 200"/>
                  <a:gd name="T4" fmla="*/ 80 w 1872"/>
                  <a:gd name="T5" fmla="*/ 192 h 200"/>
                  <a:gd name="T6" fmla="*/ 480 w 1872"/>
                  <a:gd name="T7" fmla="*/ 168 h 200"/>
                  <a:gd name="T8" fmla="*/ 816 w 1872"/>
                  <a:gd name="T9" fmla="*/ 144 h 200"/>
                  <a:gd name="T10" fmla="*/ 904 w 1872"/>
                  <a:gd name="T11" fmla="*/ 192 h 200"/>
                  <a:gd name="T12" fmla="*/ 1208 w 1872"/>
                  <a:gd name="T13" fmla="*/ 192 h 200"/>
                  <a:gd name="T14" fmla="*/ 1536 w 1872"/>
                  <a:gd name="T15" fmla="*/ 200 h 200"/>
                  <a:gd name="T16" fmla="*/ 1616 w 1872"/>
                  <a:gd name="T17" fmla="*/ 168 h 200"/>
                  <a:gd name="T18" fmla="*/ 1768 w 1872"/>
                  <a:gd name="T19" fmla="*/ 176 h 200"/>
                  <a:gd name="T20" fmla="*/ 1872 w 1872"/>
                  <a:gd name="T21" fmla="*/ 136 h 200"/>
                  <a:gd name="T22" fmla="*/ 1728 w 1872"/>
                  <a:gd name="T23" fmla="*/ 96 h 200"/>
                  <a:gd name="T24" fmla="*/ 1600 w 1872"/>
                  <a:gd name="T25" fmla="*/ 136 h 200"/>
                  <a:gd name="T26" fmla="*/ 1496 w 1872"/>
                  <a:gd name="T27" fmla="*/ 96 h 200"/>
                  <a:gd name="T28" fmla="*/ 1440 w 1872"/>
                  <a:gd name="T29" fmla="*/ 112 h 200"/>
                  <a:gd name="T30" fmla="*/ 1160 w 1872"/>
                  <a:gd name="T31" fmla="*/ 120 h 200"/>
                  <a:gd name="T32" fmla="*/ 1096 w 1872"/>
                  <a:gd name="T33" fmla="*/ 96 h 200"/>
                  <a:gd name="T34" fmla="*/ 976 w 1872"/>
                  <a:gd name="T35" fmla="*/ 104 h 200"/>
                  <a:gd name="T36" fmla="*/ 856 w 1872"/>
                  <a:gd name="T37" fmla="*/ 64 h 200"/>
                  <a:gd name="T38" fmla="*/ 696 w 1872"/>
                  <a:gd name="T39" fmla="*/ 72 h 200"/>
                  <a:gd name="T40" fmla="*/ 632 w 1872"/>
                  <a:gd name="T41" fmla="*/ 56 h 200"/>
                  <a:gd name="T42" fmla="*/ 560 w 1872"/>
                  <a:gd name="T43" fmla="*/ 48 h 200"/>
                  <a:gd name="T44" fmla="*/ 480 w 1872"/>
                  <a:gd name="T45" fmla="*/ 64 h 200"/>
                  <a:gd name="T46" fmla="*/ 376 w 1872"/>
                  <a:gd name="T47" fmla="*/ 64 h 200"/>
                  <a:gd name="T48" fmla="*/ 264 w 1872"/>
                  <a:gd name="T49" fmla="*/ 24 h 200"/>
                  <a:gd name="T50" fmla="*/ 104 w 1872"/>
                  <a:gd name="T51" fmla="*/ 16 h 200"/>
                  <a:gd name="T52" fmla="*/ 0 w 1872"/>
                  <a:gd name="T53"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72" h="200">
                    <a:moveTo>
                      <a:pt x="0" y="0"/>
                    </a:moveTo>
                    <a:lnTo>
                      <a:pt x="72" y="64"/>
                    </a:lnTo>
                    <a:lnTo>
                      <a:pt x="80" y="192"/>
                    </a:lnTo>
                    <a:lnTo>
                      <a:pt x="480" y="168"/>
                    </a:lnTo>
                    <a:lnTo>
                      <a:pt x="816" y="144"/>
                    </a:lnTo>
                    <a:lnTo>
                      <a:pt x="904" y="192"/>
                    </a:lnTo>
                    <a:lnTo>
                      <a:pt x="1208" y="192"/>
                    </a:lnTo>
                    <a:lnTo>
                      <a:pt x="1536" y="200"/>
                    </a:lnTo>
                    <a:lnTo>
                      <a:pt x="1616" y="168"/>
                    </a:lnTo>
                    <a:lnTo>
                      <a:pt x="1768" y="176"/>
                    </a:lnTo>
                    <a:lnTo>
                      <a:pt x="1872" y="136"/>
                    </a:lnTo>
                    <a:lnTo>
                      <a:pt x="1728" y="96"/>
                    </a:lnTo>
                    <a:lnTo>
                      <a:pt x="1600" y="136"/>
                    </a:lnTo>
                    <a:lnTo>
                      <a:pt x="1496" y="96"/>
                    </a:lnTo>
                    <a:lnTo>
                      <a:pt x="1440" y="112"/>
                    </a:lnTo>
                    <a:lnTo>
                      <a:pt x="1160" y="120"/>
                    </a:lnTo>
                    <a:lnTo>
                      <a:pt x="1096" y="96"/>
                    </a:lnTo>
                    <a:lnTo>
                      <a:pt x="976" y="104"/>
                    </a:lnTo>
                    <a:lnTo>
                      <a:pt x="856" y="64"/>
                    </a:lnTo>
                    <a:lnTo>
                      <a:pt x="696" y="72"/>
                    </a:lnTo>
                    <a:lnTo>
                      <a:pt x="632" y="56"/>
                    </a:lnTo>
                    <a:lnTo>
                      <a:pt x="560" y="48"/>
                    </a:lnTo>
                    <a:lnTo>
                      <a:pt x="480" y="64"/>
                    </a:lnTo>
                    <a:lnTo>
                      <a:pt x="376" y="64"/>
                    </a:lnTo>
                    <a:lnTo>
                      <a:pt x="264" y="24"/>
                    </a:lnTo>
                    <a:lnTo>
                      <a:pt x="104" y="16"/>
                    </a:lnTo>
                    <a:lnTo>
                      <a:pt x="0" y="0"/>
                    </a:lnTo>
                    <a:close/>
                  </a:path>
                </a:pathLst>
              </a:custGeom>
              <a:solidFill>
                <a:srgbClr val="906438"/>
              </a:solidFill>
              <a:ln w="25400">
                <a:solidFill>
                  <a:schemeClr val="accent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7349" name="Freeform 5" descr="Granite"/>
              <p:cNvSpPr>
                <a:spLocks/>
              </p:cNvSpPr>
              <p:nvPr/>
            </p:nvSpPr>
            <p:spPr bwMode="auto">
              <a:xfrm>
                <a:off x="864" y="1536"/>
                <a:ext cx="1939" cy="1272"/>
              </a:xfrm>
              <a:custGeom>
                <a:avLst/>
                <a:gdLst>
                  <a:gd name="T0" fmla="*/ 40 w 1936"/>
                  <a:gd name="T1" fmla="*/ 0 h 1128"/>
                  <a:gd name="T2" fmla="*/ 128 w 1936"/>
                  <a:gd name="T3" fmla="*/ 0 h 1128"/>
                  <a:gd name="T4" fmla="*/ 168 w 1936"/>
                  <a:gd name="T5" fmla="*/ 64 h 1128"/>
                  <a:gd name="T6" fmla="*/ 232 w 1936"/>
                  <a:gd name="T7" fmla="*/ 72 h 1128"/>
                  <a:gd name="T8" fmla="*/ 328 w 1936"/>
                  <a:gd name="T9" fmla="*/ 64 h 1128"/>
                  <a:gd name="T10" fmla="*/ 456 w 1936"/>
                  <a:gd name="T11" fmla="*/ 128 h 1128"/>
                  <a:gd name="T12" fmla="*/ 592 w 1936"/>
                  <a:gd name="T13" fmla="*/ 136 h 1128"/>
                  <a:gd name="T14" fmla="*/ 720 w 1936"/>
                  <a:gd name="T15" fmla="*/ 136 h 1128"/>
                  <a:gd name="T16" fmla="*/ 792 w 1936"/>
                  <a:gd name="T17" fmla="*/ 160 h 1128"/>
                  <a:gd name="T18" fmla="*/ 872 w 1936"/>
                  <a:gd name="T19" fmla="*/ 208 h 1128"/>
                  <a:gd name="T20" fmla="*/ 928 w 1936"/>
                  <a:gd name="T21" fmla="*/ 224 h 1128"/>
                  <a:gd name="T22" fmla="*/ 1040 w 1936"/>
                  <a:gd name="T23" fmla="*/ 312 h 1128"/>
                  <a:gd name="T24" fmla="*/ 1080 w 1936"/>
                  <a:gd name="T25" fmla="*/ 352 h 1128"/>
                  <a:gd name="T26" fmla="*/ 1136 w 1936"/>
                  <a:gd name="T27" fmla="*/ 344 h 1128"/>
                  <a:gd name="T28" fmla="*/ 1216 w 1936"/>
                  <a:gd name="T29" fmla="*/ 408 h 1128"/>
                  <a:gd name="T30" fmla="*/ 1344 w 1936"/>
                  <a:gd name="T31" fmla="*/ 432 h 1128"/>
                  <a:gd name="T32" fmla="*/ 1448 w 1936"/>
                  <a:gd name="T33" fmla="*/ 440 h 1128"/>
                  <a:gd name="T34" fmla="*/ 1512 w 1936"/>
                  <a:gd name="T35" fmla="*/ 464 h 1128"/>
                  <a:gd name="T36" fmla="*/ 1656 w 1936"/>
                  <a:gd name="T37" fmla="*/ 496 h 1128"/>
                  <a:gd name="T38" fmla="*/ 1728 w 1936"/>
                  <a:gd name="T39" fmla="*/ 544 h 1128"/>
                  <a:gd name="T40" fmla="*/ 1832 w 1936"/>
                  <a:gd name="T41" fmla="*/ 592 h 1128"/>
                  <a:gd name="T42" fmla="*/ 1880 w 1936"/>
                  <a:gd name="T43" fmla="*/ 664 h 1128"/>
                  <a:gd name="T44" fmla="*/ 1936 w 1936"/>
                  <a:gd name="T45" fmla="*/ 744 h 1128"/>
                  <a:gd name="T46" fmla="*/ 1784 w 1936"/>
                  <a:gd name="T47" fmla="*/ 824 h 1128"/>
                  <a:gd name="T48" fmla="*/ 1648 w 1936"/>
                  <a:gd name="T49" fmla="*/ 848 h 1128"/>
                  <a:gd name="T50" fmla="*/ 1520 w 1936"/>
                  <a:gd name="T51" fmla="*/ 864 h 1128"/>
                  <a:gd name="T52" fmla="*/ 1272 w 1936"/>
                  <a:gd name="T53" fmla="*/ 856 h 1128"/>
                  <a:gd name="T54" fmla="*/ 1152 w 1936"/>
                  <a:gd name="T55" fmla="*/ 848 h 1128"/>
                  <a:gd name="T56" fmla="*/ 1064 w 1936"/>
                  <a:gd name="T57" fmla="*/ 856 h 1128"/>
                  <a:gd name="T58" fmla="*/ 992 w 1936"/>
                  <a:gd name="T59" fmla="*/ 872 h 1128"/>
                  <a:gd name="T60" fmla="*/ 912 w 1936"/>
                  <a:gd name="T61" fmla="*/ 904 h 1128"/>
                  <a:gd name="T62" fmla="*/ 840 w 1936"/>
                  <a:gd name="T63" fmla="*/ 952 h 1128"/>
                  <a:gd name="T64" fmla="*/ 752 w 1936"/>
                  <a:gd name="T65" fmla="*/ 920 h 1128"/>
                  <a:gd name="T66" fmla="*/ 536 w 1936"/>
                  <a:gd name="T67" fmla="*/ 968 h 1128"/>
                  <a:gd name="T68" fmla="*/ 448 w 1936"/>
                  <a:gd name="T69" fmla="*/ 1024 h 1128"/>
                  <a:gd name="T70" fmla="*/ 320 w 1936"/>
                  <a:gd name="T71" fmla="*/ 1096 h 1128"/>
                  <a:gd name="T72" fmla="*/ 248 w 1936"/>
                  <a:gd name="T73" fmla="*/ 1112 h 1128"/>
                  <a:gd name="T74" fmla="*/ 104 w 1936"/>
                  <a:gd name="T75" fmla="*/ 1128 h 1128"/>
                  <a:gd name="T76" fmla="*/ 40 w 1936"/>
                  <a:gd name="T77" fmla="*/ 1000 h 1128"/>
                  <a:gd name="T78" fmla="*/ 32 w 1936"/>
                  <a:gd name="T79" fmla="*/ 752 h 1128"/>
                  <a:gd name="T80" fmla="*/ 48 w 1936"/>
                  <a:gd name="T81" fmla="*/ 680 h 1128"/>
                  <a:gd name="T82" fmla="*/ 64 w 1936"/>
                  <a:gd name="T83" fmla="*/ 568 h 1128"/>
                  <a:gd name="T84" fmla="*/ 64 w 1936"/>
                  <a:gd name="T85" fmla="*/ 456 h 1128"/>
                  <a:gd name="T86" fmla="*/ 8 w 1936"/>
                  <a:gd name="T87" fmla="*/ 416 h 1128"/>
                  <a:gd name="T88" fmla="*/ 8 w 1936"/>
                  <a:gd name="T89" fmla="*/ 264 h 1128"/>
                  <a:gd name="T90" fmla="*/ 24 w 1936"/>
                  <a:gd name="T91" fmla="*/ 208 h 1128"/>
                  <a:gd name="T92" fmla="*/ 0 w 1936"/>
                  <a:gd name="T93" fmla="*/ 144 h 1128"/>
                  <a:gd name="T94" fmla="*/ 0 w 1936"/>
                  <a:gd name="T95" fmla="*/ 56 h 1128"/>
                  <a:gd name="T96" fmla="*/ 40 w 1936"/>
                  <a:gd name="T97" fmla="*/ 0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36" h="1128">
                    <a:moveTo>
                      <a:pt x="40" y="0"/>
                    </a:moveTo>
                    <a:lnTo>
                      <a:pt x="128" y="0"/>
                    </a:lnTo>
                    <a:lnTo>
                      <a:pt x="168" y="64"/>
                    </a:lnTo>
                    <a:lnTo>
                      <a:pt x="232" y="72"/>
                    </a:lnTo>
                    <a:lnTo>
                      <a:pt x="328" y="64"/>
                    </a:lnTo>
                    <a:lnTo>
                      <a:pt x="456" y="128"/>
                    </a:lnTo>
                    <a:lnTo>
                      <a:pt x="592" y="136"/>
                    </a:lnTo>
                    <a:lnTo>
                      <a:pt x="720" y="136"/>
                    </a:lnTo>
                    <a:lnTo>
                      <a:pt x="792" y="160"/>
                    </a:lnTo>
                    <a:lnTo>
                      <a:pt x="872" y="208"/>
                    </a:lnTo>
                    <a:lnTo>
                      <a:pt x="928" y="224"/>
                    </a:lnTo>
                    <a:lnTo>
                      <a:pt x="1040" y="312"/>
                    </a:lnTo>
                    <a:lnTo>
                      <a:pt x="1080" y="352"/>
                    </a:lnTo>
                    <a:lnTo>
                      <a:pt x="1136" y="344"/>
                    </a:lnTo>
                    <a:lnTo>
                      <a:pt x="1216" y="408"/>
                    </a:lnTo>
                    <a:lnTo>
                      <a:pt x="1344" y="432"/>
                    </a:lnTo>
                    <a:lnTo>
                      <a:pt x="1448" y="440"/>
                    </a:lnTo>
                    <a:lnTo>
                      <a:pt x="1512" y="464"/>
                    </a:lnTo>
                    <a:lnTo>
                      <a:pt x="1656" y="496"/>
                    </a:lnTo>
                    <a:lnTo>
                      <a:pt x="1728" y="544"/>
                    </a:lnTo>
                    <a:lnTo>
                      <a:pt x="1832" y="592"/>
                    </a:lnTo>
                    <a:lnTo>
                      <a:pt x="1880" y="664"/>
                    </a:lnTo>
                    <a:lnTo>
                      <a:pt x="1936" y="744"/>
                    </a:lnTo>
                    <a:lnTo>
                      <a:pt x="1784" y="824"/>
                    </a:lnTo>
                    <a:lnTo>
                      <a:pt x="1648" y="848"/>
                    </a:lnTo>
                    <a:lnTo>
                      <a:pt x="1520" y="864"/>
                    </a:lnTo>
                    <a:lnTo>
                      <a:pt x="1272" y="856"/>
                    </a:lnTo>
                    <a:lnTo>
                      <a:pt x="1152" y="848"/>
                    </a:lnTo>
                    <a:lnTo>
                      <a:pt x="1064" y="856"/>
                    </a:lnTo>
                    <a:lnTo>
                      <a:pt x="992" y="872"/>
                    </a:lnTo>
                    <a:lnTo>
                      <a:pt x="912" y="904"/>
                    </a:lnTo>
                    <a:lnTo>
                      <a:pt x="840" y="952"/>
                    </a:lnTo>
                    <a:lnTo>
                      <a:pt x="752" y="920"/>
                    </a:lnTo>
                    <a:lnTo>
                      <a:pt x="536" y="968"/>
                    </a:lnTo>
                    <a:lnTo>
                      <a:pt x="448" y="1024"/>
                    </a:lnTo>
                    <a:lnTo>
                      <a:pt x="320" y="1096"/>
                    </a:lnTo>
                    <a:lnTo>
                      <a:pt x="248" y="1112"/>
                    </a:lnTo>
                    <a:lnTo>
                      <a:pt x="104" y="1128"/>
                    </a:lnTo>
                    <a:lnTo>
                      <a:pt x="40" y="1000"/>
                    </a:lnTo>
                    <a:lnTo>
                      <a:pt x="32" y="752"/>
                    </a:lnTo>
                    <a:lnTo>
                      <a:pt x="48" y="680"/>
                    </a:lnTo>
                    <a:lnTo>
                      <a:pt x="64" y="568"/>
                    </a:lnTo>
                    <a:lnTo>
                      <a:pt x="64" y="456"/>
                    </a:lnTo>
                    <a:lnTo>
                      <a:pt x="8" y="416"/>
                    </a:lnTo>
                    <a:lnTo>
                      <a:pt x="8" y="264"/>
                    </a:lnTo>
                    <a:lnTo>
                      <a:pt x="24" y="208"/>
                    </a:lnTo>
                    <a:lnTo>
                      <a:pt x="0" y="144"/>
                    </a:lnTo>
                    <a:lnTo>
                      <a:pt x="0" y="56"/>
                    </a:lnTo>
                    <a:lnTo>
                      <a:pt x="40" y="0"/>
                    </a:ln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xmlns="" w="25400">
                    <a:solidFill>
                      <a:schemeClr val="accent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7353" name="Freeform 9" descr="Pink tissue paper"/>
              <p:cNvSpPr>
                <a:spLocks/>
              </p:cNvSpPr>
              <p:nvPr/>
            </p:nvSpPr>
            <p:spPr bwMode="auto">
              <a:xfrm>
                <a:off x="864" y="2044"/>
                <a:ext cx="4230" cy="884"/>
              </a:xfrm>
              <a:custGeom>
                <a:avLst/>
                <a:gdLst>
                  <a:gd name="T0" fmla="*/ 0 w 4224"/>
                  <a:gd name="T1" fmla="*/ 544 h 784"/>
                  <a:gd name="T2" fmla="*/ 192 w 4224"/>
                  <a:gd name="T3" fmla="*/ 400 h 784"/>
                  <a:gd name="T4" fmla="*/ 336 w 4224"/>
                  <a:gd name="T5" fmla="*/ 360 h 784"/>
                  <a:gd name="T6" fmla="*/ 472 w 4224"/>
                  <a:gd name="T7" fmla="*/ 352 h 784"/>
                  <a:gd name="T8" fmla="*/ 552 w 4224"/>
                  <a:gd name="T9" fmla="*/ 344 h 784"/>
                  <a:gd name="T10" fmla="*/ 672 w 4224"/>
                  <a:gd name="T11" fmla="*/ 280 h 784"/>
                  <a:gd name="T12" fmla="*/ 896 w 4224"/>
                  <a:gd name="T13" fmla="*/ 248 h 784"/>
                  <a:gd name="T14" fmla="*/ 1232 w 4224"/>
                  <a:gd name="T15" fmla="*/ 248 h 784"/>
                  <a:gd name="T16" fmla="*/ 1592 w 4224"/>
                  <a:gd name="T17" fmla="*/ 200 h 784"/>
                  <a:gd name="T18" fmla="*/ 1736 w 4224"/>
                  <a:gd name="T19" fmla="*/ 184 h 784"/>
                  <a:gd name="T20" fmla="*/ 2280 w 4224"/>
                  <a:gd name="T21" fmla="*/ 176 h 784"/>
                  <a:gd name="T22" fmla="*/ 2440 w 4224"/>
                  <a:gd name="T23" fmla="*/ 200 h 784"/>
                  <a:gd name="T24" fmla="*/ 3048 w 4224"/>
                  <a:gd name="T25" fmla="*/ 208 h 784"/>
                  <a:gd name="T26" fmla="*/ 3104 w 4224"/>
                  <a:gd name="T27" fmla="*/ 184 h 784"/>
                  <a:gd name="T28" fmla="*/ 3264 w 4224"/>
                  <a:gd name="T29" fmla="*/ 192 h 784"/>
                  <a:gd name="T30" fmla="*/ 3424 w 4224"/>
                  <a:gd name="T31" fmla="*/ 144 h 784"/>
                  <a:gd name="T32" fmla="*/ 3528 w 4224"/>
                  <a:gd name="T33" fmla="*/ 72 h 784"/>
                  <a:gd name="T34" fmla="*/ 3600 w 4224"/>
                  <a:gd name="T35" fmla="*/ 8 h 784"/>
                  <a:gd name="T36" fmla="*/ 3648 w 4224"/>
                  <a:gd name="T37" fmla="*/ 0 h 784"/>
                  <a:gd name="T38" fmla="*/ 3720 w 4224"/>
                  <a:gd name="T39" fmla="*/ 56 h 784"/>
                  <a:gd name="T40" fmla="*/ 4224 w 4224"/>
                  <a:gd name="T41" fmla="*/ 224 h 784"/>
                  <a:gd name="T42" fmla="*/ 4224 w 4224"/>
                  <a:gd name="T43" fmla="*/ 512 h 784"/>
                  <a:gd name="T44" fmla="*/ 4088 w 4224"/>
                  <a:gd name="T45" fmla="*/ 528 h 784"/>
                  <a:gd name="T46" fmla="*/ 4024 w 4224"/>
                  <a:gd name="T47" fmla="*/ 520 h 784"/>
                  <a:gd name="T48" fmla="*/ 3952 w 4224"/>
                  <a:gd name="T49" fmla="*/ 512 h 784"/>
                  <a:gd name="T50" fmla="*/ 3832 w 4224"/>
                  <a:gd name="T51" fmla="*/ 464 h 784"/>
                  <a:gd name="T52" fmla="*/ 3704 w 4224"/>
                  <a:gd name="T53" fmla="*/ 400 h 784"/>
                  <a:gd name="T54" fmla="*/ 3648 w 4224"/>
                  <a:gd name="T55" fmla="*/ 408 h 784"/>
                  <a:gd name="T56" fmla="*/ 3528 w 4224"/>
                  <a:gd name="T57" fmla="*/ 448 h 784"/>
                  <a:gd name="T58" fmla="*/ 3408 w 4224"/>
                  <a:gd name="T59" fmla="*/ 504 h 784"/>
                  <a:gd name="T60" fmla="*/ 3288 w 4224"/>
                  <a:gd name="T61" fmla="*/ 512 h 784"/>
                  <a:gd name="T62" fmla="*/ 3128 w 4224"/>
                  <a:gd name="T63" fmla="*/ 536 h 784"/>
                  <a:gd name="T64" fmla="*/ 2856 w 4224"/>
                  <a:gd name="T65" fmla="*/ 512 h 784"/>
                  <a:gd name="T66" fmla="*/ 2672 w 4224"/>
                  <a:gd name="T67" fmla="*/ 512 h 784"/>
                  <a:gd name="T68" fmla="*/ 2504 w 4224"/>
                  <a:gd name="T69" fmla="*/ 544 h 784"/>
                  <a:gd name="T70" fmla="*/ 2248 w 4224"/>
                  <a:gd name="T71" fmla="*/ 528 h 784"/>
                  <a:gd name="T72" fmla="*/ 2016 w 4224"/>
                  <a:gd name="T73" fmla="*/ 480 h 784"/>
                  <a:gd name="T74" fmla="*/ 1888 w 4224"/>
                  <a:gd name="T75" fmla="*/ 488 h 784"/>
                  <a:gd name="T76" fmla="*/ 1752 w 4224"/>
                  <a:gd name="T77" fmla="*/ 488 h 784"/>
                  <a:gd name="T78" fmla="*/ 1656 w 4224"/>
                  <a:gd name="T79" fmla="*/ 520 h 784"/>
                  <a:gd name="T80" fmla="*/ 1328 w 4224"/>
                  <a:gd name="T81" fmla="*/ 520 h 784"/>
                  <a:gd name="T82" fmla="*/ 1240 w 4224"/>
                  <a:gd name="T83" fmla="*/ 544 h 784"/>
                  <a:gd name="T84" fmla="*/ 928 w 4224"/>
                  <a:gd name="T85" fmla="*/ 544 h 784"/>
                  <a:gd name="T86" fmla="*/ 800 w 4224"/>
                  <a:gd name="T87" fmla="*/ 528 h 784"/>
                  <a:gd name="T88" fmla="*/ 720 w 4224"/>
                  <a:gd name="T89" fmla="*/ 544 h 784"/>
                  <a:gd name="T90" fmla="*/ 536 w 4224"/>
                  <a:gd name="T91" fmla="*/ 600 h 784"/>
                  <a:gd name="T92" fmla="*/ 464 w 4224"/>
                  <a:gd name="T93" fmla="*/ 640 h 784"/>
                  <a:gd name="T94" fmla="*/ 368 w 4224"/>
                  <a:gd name="T95" fmla="*/ 672 h 784"/>
                  <a:gd name="T96" fmla="*/ 240 w 4224"/>
                  <a:gd name="T97" fmla="*/ 688 h 784"/>
                  <a:gd name="T98" fmla="*/ 64 w 4224"/>
                  <a:gd name="T99" fmla="*/ 784 h 784"/>
                  <a:gd name="T100" fmla="*/ 0 w 4224"/>
                  <a:gd name="T101" fmla="*/ 544 h 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224" h="784">
                    <a:moveTo>
                      <a:pt x="0" y="544"/>
                    </a:moveTo>
                    <a:lnTo>
                      <a:pt x="192" y="400"/>
                    </a:lnTo>
                    <a:lnTo>
                      <a:pt x="336" y="360"/>
                    </a:lnTo>
                    <a:lnTo>
                      <a:pt x="472" y="352"/>
                    </a:lnTo>
                    <a:lnTo>
                      <a:pt x="552" y="344"/>
                    </a:lnTo>
                    <a:lnTo>
                      <a:pt x="672" y="280"/>
                    </a:lnTo>
                    <a:lnTo>
                      <a:pt x="896" y="248"/>
                    </a:lnTo>
                    <a:lnTo>
                      <a:pt x="1232" y="248"/>
                    </a:lnTo>
                    <a:lnTo>
                      <a:pt x="1592" y="200"/>
                    </a:lnTo>
                    <a:lnTo>
                      <a:pt x="1736" y="184"/>
                    </a:lnTo>
                    <a:lnTo>
                      <a:pt x="2280" y="176"/>
                    </a:lnTo>
                    <a:lnTo>
                      <a:pt x="2440" y="200"/>
                    </a:lnTo>
                    <a:lnTo>
                      <a:pt x="3048" y="208"/>
                    </a:lnTo>
                    <a:lnTo>
                      <a:pt x="3104" y="184"/>
                    </a:lnTo>
                    <a:lnTo>
                      <a:pt x="3264" y="192"/>
                    </a:lnTo>
                    <a:lnTo>
                      <a:pt x="3424" y="144"/>
                    </a:lnTo>
                    <a:lnTo>
                      <a:pt x="3528" y="72"/>
                    </a:lnTo>
                    <a:lnTo>
                      <a:pt x="3600" y="8"/>
                    </a:lnTo>
                    <a:lnTo>
                      <a:pt x="3648" y="0"/>
                    </a:lnTo>
                    <a:lnTo>
                      <a:pt x="3720" y="56"/>
                    </a:lnTo>
                    <a:lnTo>
                      <a:pt x="4224" y="224"/>
                    </a:lnTo>
                    <a:lnTo>
                      <a:pt x="4224" y="512"/>
                    </a:lnTo>
                    <a:lnTo>
                      <a:pt x="4088" y="528"/>
                    </a:lnTo>
                    <a:lnTo>
                      <a:pt x="4024" y="520"/>
                    </a:lnTo>
                    <a:lnTo>
                      <a:pt x="3952" y="512"/>
                    </a:lnTo>
                    <a:lnTo>
                      <a:pt x="3832" y="464"/>
                    </a:lnTo>
                    <a:lnTo>
                      <a:pt x="3704" y="400"/>
                    </a:lnTo>
                    <a:lnTo>
                      <a:pt x="3648" y="408"/>
                    </a:lnTo>
                    <a:lnTo>
                      <a:pt x="3528" y="448"/>
                    </a:lnTo>
                    <a:lnTo>
                      <a:pt x="3408" y="504"/>
                    </a:lnTo>
                    <a:lnTo>
                      <a:pt x="3288" y="512"/>
                    </a:lnTo>
                    <a:lnTo>
                      <a:pt x="3128" y="536"/>
                    </a:lnTo>
                    <a:lnTo>
                      <a:pt x="2856" y="512"/>
                    </a:lnTo>
                    <a:lnTo>
                      <a:pt x="2672" y="512"/>
                    </a:lnTo>
                    <a:lnTo>
                      <a:pt x="2504" y="544"/>
                    </a:lnTo>
                    <a:lnTo>
                      <a:pt x="2248" y="528"/>
                    </a:lnTo>
                    <a:lnTo>
                      <a:pt x="2016" y="480"/>
                    </a:lnTo>
                    <a:lnTo>
                      <a:pt x="1888" y="488"/>
                    </a:lnTo>
                    <a:lnTo>
                      <a:pt x="1752" y="488"/>
                    </a:lnTo>
                    <a:lnTo>
                      <a:pt x="1656" y="520"/>
                    </a:lnTo>
                    <a:lnTo>
                      <a:pt x="1328" y="520"/>
                    </a:lnTo>
                    <a:lnTo>
                      <a:pt x="1240" y="544"/>
                    </a:lnTo>
                    <a:lnTo>
                      <a:pt x="928" y="544"/>
                    </a:lnTo>
                    <a:lnTo>
                      <a:pt x="800" y="528"/>
                    </a:lnTo>
                    <a:lnTo>
                      <a:pt x="720" y="544"/>
                    </a:lnTo>
                    <a:lnTo>
                      <a:pt x="536" y="600"/>
                    </a:lnTo>
                    <a:lnTo>
                      <a:pt x="464" y="640"/>
                    </a:lnTo>
                    <a:lnTo>
                      <a:pt x="368" y="672"/>
                    </a:lnTo>
                    <a:lnTo>
                      <a:pt x="240" y="688"/>
                    </a:lnTo>
                    <a:lnTo>
                      <a:pt x="64" y="784"/>
                    </a:lnTo>
                    <a:lnTo>
                      <a:pt x="0" y="544"/>
                    </a:lnTo>
                    <a:close/>
                  </a:path>
                </a:pathLst>
              </a:custGeom>
              <a:blipFill dpi="0" rotWithShape="0">
                <a:blip r:embed="rId4"/>
                <a:srcRect/>
                <a:tile tx="0" ty="0" sx="100000" sy="100000" flip="none" algn="tl"/>
              </a:blipFill>
              <a:ln w="25400">
                <a:solidFill>
                  <a:schemeClr val="accent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57359" name="Text Box 15"/>
            <p:cNvSpPr txBox="1">
              <a:spLocks noChangeArrowheads="1"/>
            </p:cNvSpPr>
            <p:nvPr/>
          </p:nvSpPr>
          <p:spPr bwMode="auto">
            <a:xfrm>
              <a:off x="864" y="2448"/>
              <a:ext cx="1056" cy="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000" b="1">
                  <a:latin typeface="Georgia" charset="0"/>
                  <a:cs typeface="+mn-cs"/>
                </a:rPr>
                <a:t>Continent</a:t>
              </a:r>
            </a:p>
          </p:txBody>
        </p:sp>
        <p:sp>
          <p:nvSpPr>
            <p:cNvPr id="57360" name="Text Box 16"/>
            <p:cNvSpPr txBox="1">
              <a:spLocks noChangeArrowheads="1"/>
            </p:cNvSpPr>
            <p:nvPr/>
          </p:nvSpPr>
          <p:spPr bwMode="auto">
            <a:xfrm>
              <a:off x="4080" y="2016"/>
              <a:ext cx="864" cy="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a:spcBef>
                  <a:spcPct val="50000"/>
                </a:spcBef>
                <a:defRPr/>
              </a:pPr>
              <a:r>
                <a:rPr lang="en-US" sz="2000" b="1">
                  <a:latin typeface="Georgia" charset="0"/>
                  <a:cs typeface="+mn-cs"/>
                </a:rPr>
                <a:t>Ocean</a:t>
              </a:r>
            </a:p>
          </p:txBody>
        </p:sp>
        <p:sp>
          <p:nvSpPr>
            <p:cNvPr id="57361" name="Text Box 17"/>
            <p:cNvSpPr txBox="1">
              <a:spLocks noChangeArrowheads="1"/>
            </p:cNvSpPr>
            <p:nvPr/>
          </p:nvSpPr>
          <p:spPr bwMode="auto">
            <a:xfrm>
              <a:off x="2736" y="2688"/>
              <a:ext cx="1584" cy="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000" b="1">
                  <a:latin typeface="Georgia" charset="0"/>
                  <a:cs typeface="+mn-cs"/>
                </a:rPr>
                <a:t>Subducting Plate</a:t>
              </a:r>
            </a:p>
          </p:txBody>
        </p:sp>
      </p:grpSp>
      <p:sp>
        <p:nvSpPr>
          <p:cNvPr id="57362" name="Text Box 18"/>
          <p:cNvSpPr txBox="1">
            <a:spLocks noChangeArrowheads="1"/>
          </p:cNvSpPr>
          <p:nvPr/>
        </p:nvSpPr>
        <p:spPr bwMode="auto">
          <a:xfrm>
            <a:off x="1790700" y="5334000"/>
            <a:ext cx="55626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800" b="1">
                <a:latin typeface="Georgia" charset="0"/>
                <a:cs typeface="+mn-cs"/>
              </a:rPr>
              <a:t>Max age: 12 million years</a:t>
            </a:r>
          </a:p>
        </p:txBody>
      </p:sp>
      <p:sp>
        <p:nvSpPr>
          <p:cNvPr id="57364" name="Line 20"/>
          <p:cNvSpPr>
            <a:spLocks noChangeShapeType="1"/>
          </p:cNvSpPr>
          <p:nvPr/>
        </p:nvSpPr>
        <p:spPr bwMode="auto">
          <a:xfrm rot="309312">
            <a:off x="1447800" y="2819400"/>
            <a:ext cx="190500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57367" name="Line 23"/>
          <p:cNvSpPr>
            <a:spLocks noChangeShapeType="1"/>
          </p:cNvSpPr>
          <p:nvPr/>
        </p:nvSpPr>
        <p:spPr bwMode="auto">
          <a:xfrm rot="9324413">
            <a:off x="2209800" y="4114800"/>
            <a:ext cx="190500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57368" name="Text Box 24"/>
          <p:cNvSpPr txBox="1">
            <a:spLocks noChangeArrowheads="1"/>
          </p:cNvSpPr>
          <p:nvPr/>
        </p:nvSpPr>
        <p:spPr bwMode="auto">
          <a:xfrm>
            <a:off x="1524000" y="4648200"/>
            <a:ext cx="63246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800">
                <a:latin typeface="Georgia" charset="0"/>
                <a:cs typeface="+mn-cs"/>
              </a:rPr>
              <a:t>Mud leaving: 1 billion tons per year</a:t>
            </a:r>
          </a:p>
        </p:txBody>
      </p:sp>
      <p:sp>
        <p:nvSpPr>
          <p:cNvPr id="57369" name="Text Box 25"/>
          <p:cNvSpPr txBox="1">
            <a:spLocks noChangeArrowheads="1"/>
          </p:cNvSpPr>
          <p:nvPr/>
        </p:nvSpPr>
        <p:spPr bwMode="auto">
          <a:xfrm>
            <a:off x="4114800" y="3336925"/>
            <a:ext cx="31242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000" b="1">
                <a:latin typeface="Georgia" charset="0"/>
                <a:cs typeface="+mn-cs"/>
              </a:rPr>
              <a:t>Mud: 400 meters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35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36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5736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736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36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3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6" grpId="0"/>
      <p:bldP spid="57362" grpId="0"/>
      <p:bldP spid="57368" grpId="0"/>
      <p:bldP spid="5736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857250" y="2971800"/>
            <a:ext cx="7620000" cy="2171700"/>
          </a:xfrm>
        </p:spPr>
        <p:txBody>
          <a:bodyPr/>
          <a:lstStyle/>
          <a:p>
            <a:pPr marL="0" indent="0" eaLnBrk="1" hangingPunct="1">
              <a:buFontTx/>
              <a:buNone/>
              <a:defRPr/>
            </a:pPr>
            <a:r>
              <a:rPr lang="en-US">
                <a:cs typeface="+mn-cs"/>
              </a:rPr>
              <a:t>And that he was buried, and that he rose again the third day according to the Scriptures.</a:t>
            </a:r>
          </a:p>
          <a:p>
            <a:pPr marL="0" indent="0" eaLnBrk="1" hangingPunct="1">
              <a:buFontTx/>
              <a:buNone/>
              <a:defRPr/>
            </a:pPr>
            <a:r>
              <a:rPr lang="en-US">
                <a:cs typeface="+mn-cs"/>
              </a:rPr>
              <a:t>- I Corinthians 15:4</a:t>
            </a:r>
          </a:p>
        </p:txBody>
      </p:sp>
      <p:sp>
        <p:nvSpPr>
          <p:cNvPr id="5125" name="Rectangle 5"/>
          <p:cNvSpPr>
            <a:spLocks noChangeArrowheads="1"/>
          </p:cNvSpPr>
          <p:nvPr/>
        </p:nvSpPr>
        <p:spPr bwMode="auto">
          <a:xfrm>
            <a:off x="857250" y="2971800"/>
            <a:ext cx="7429500" cy="1752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spcBef>
                <a:spcPct val="20000"/>
              </a:spcBef>
              <a:defRPr/>
            </a:pPr>
            <a:r>
              <a:rPr lang="en-US" sz="3200" dirty="0">
                <a:latin typeface="Georgia" charset="0"/>
                <a:cs typeface="+mn-cs"/>
              </a:rPr>
              <a:t>And that he was buried, and that he rose again the third </a:t>
            </a:r>
            <a:r>
              <a:rPr lang="en-US" sz="3200" i="1" dirty="0" err="1">
                <a:solidFill>
                  <a:srgbClr val="CC0000"/>
                </a:solidFill>
                <a:latin typeface="Georgia" charset="0"/>
                <a:cs typeface="+mn-cs"/>
              </a:rPr>
              <a:t>hemera</a:t>
            </a:r>
            <a:r>
              <a:rPr lang="en-US" sz="3200" dirty="0">
                <a:latin typeface="Georgia" charset="0"/>
                <a:cs typeface="+mn-cs"/>
              </a:rPr>
              <a:t> according to the Scriptures. </a:t>
            </a:r>
          </a:p>
          <a:p>
            <a:pPr>
              <a:spcBef>
                <a:spcPct val="20000"/>
              </a:spcBef>
              <a:defRPr/>
            </a:pPr>
            <a:r>
              <a:rPr lang="en-US" sz="3200" dirty="0">
                <a:latin typeface="Georgia" charset="0"/>
                <a:cs typeface="+mn-cs"/>
              </a:rPr>
              <a:t>- I Corinthians 15:4</a:t>
            </a:r>
          </a:p>
        </p:txBody>
      </p:sp>
      <p:sp>
        <p:nvSpPr>
          <p:cNvPr id="5126" name="Text Box 6"/>
          <p:cNvSpPr txBox="1">
            <a:spLocks noChangeArrowheads="1"/>
          </p:cNvSpPr>
          <p:nvPr/>
        </p:nvSpPr>
        <p:spPr bwMode="auto">
          <a:xfrm>
            <a:off x="1495425" y="1600200"/>
            <a:ext cx="6153150" cy="106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3200" i="1">
                <a:solidFill>
                  <a:srgbClr val="CC0000"/>
                </a:solidFill>
                <a:latin typeface="Georgia" charset="0"/>
                <a:cs typeface="+mn-cs"/>
              </a:rPr>
              <a:t>Hemera</a:t>
            </a:r>
            <a:r>
              <a:rPr lang="en-US" sz="3200">
                <a:latin typeface="Georgia" charset="0"/>
                <a:cs typeface="+mn-cs"/>
              </a:rPr>
              <a:t> – Can mean a literal day or period of time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123">
                                            <p:txEl>
                                              <p:pRg st="1" end="1"/>
                                            </p:txEl>
                                          </p:spTgt>
                                        </p:tgtEl>
                                        <p:attrNameLst>
                                          <p:attrName>style.visibility</p:attrName>
                                        </p:attrNameLst>
                                      </p:cBhvr>
                                      <p:to>
                                        <p:strVal val="hidden"/>
                                      </p:to>
                                    </p:set>
                                  </p:childTnLst>
                                </p:cTn>
                              </p:par>
                              <p:par>
                                <p:cTn id="9" presetID="10" presetClass="entr" presetSubtype="0" fill="hold" grpId="0" nodeType="withEffect">
                                  <p:stCondLst>
                                    <p:cond delay="0"/>
                                  </p:stCondLst>
                                  <p:childTnLst>
                                    <p:set>
                                      <p:cBhvr>
                                        <p:cTn id="10" dur="1" fill="hold">
                                          <p:stCondLst>
                                            <p:cond delay="0"/>
                                          </p:stCondLst>
                                        </p:cTn>
                                        <p:tgtEl>
                                          <p:spTgt spid="5125"/>
                                        </p:tgtEl>
                                        <p:attrNameLst>
                                          <p:attrName>style.visibility</p:attrName>
                                        </p:attrNameLst>
                                      </p:cBhvr>
                                      <p:to>
                                        <p:strVal val="visible"/>
                                      </p:to>
                                    </p:set>
                                    <p:animEffect transition="in" filter="fade">
                                      <p:cBhvr>
                                        <p:cTn id="11" dur="500"/>
                                        <p:tgtEl>
                                          <p:spTgt spid="512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P spid="5125" grpId="0"/>
      <p:bldP spid="512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7" name="Rectangle 9"/>
          <p:cNvSpPr>
            <a:spLocks noChangeArrowheads="1"/>
          </p:cNvSpPr>
          <p:nvPr/>
        </p:nvSpPr>
        <p:spPr bwMode="auto">
          <a:xfrm>
            <a:off x="342900" y="495300"/>
            <a:ext cx="8458200" cy="58674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8370" name="Rectangle 2"/>
          <p:cNvSpPr>
            <a:spLocks noGrp="1" noChangeArrowheads="1"/>
          </p:cNvSpPr>
          <p:nvPr>
            <p:ph type="title"/>
          </p:nvPr>
        </p:nvSpPr>
        <p:spPr>
          <a:xfrm>
            <a:off x="876300" y="838200"/>
            <a:ext cx="7391400" cy="1143000"/>
          </a:xfrm>
        </p:spPr>
        <p:txBody>
          <a:bodyPr/>
          <a:lstStyle/>
          <a:p>
            <a:pPr eaLnBrk="1" hangingPunct="1">
              <a:defRPr/>
            </a:pPr>
            <a:r>
              <a:rPr lang="en-US"/>
              <a:t>The sea is not salty enough.</a:t>
            </a:r>
          </a:p>
        </p:txBody>
      </p:sp>
      <p:sp>
        <p:nvSpPr>
          <p:cNvPr id="58373" name="Text Box 5"/>
          <p:cNvSpPr txBox="1">
            <a:spLocks noChangeArrowheads="1"/>
          </p:cNvSpPr>
          <p:nvPr/>
        </p:nvSpPr>
        <p:spPr bwMode="auto">
          <a:xfrm>
            <a:off x="457200" y="2971800"/>
            <a:ext cx="1905000" cy="1679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600">
                <a:latin typeface="Georgia" charset="0"/>
                <a:cs typeface="+mn-cs"/>
              </a:rPr>
              <a:t>Sodium in: 450 million tons per year</a:t>
            </a:r>
          </a:p>
        </p:txBody>
      </p:sp>
      <p:sp>
        <p:nvSpPr>
          <p:cNvPr id="58374" name="Text Box 6"/>
          <p:cNvSpPr txBox="1">
            <a:spLocks noChangeArrowheads="1"/>
          </p:cNvSpPr>
          <p:nvPr/>
        </p:nvSpPr>
        <p:spPr bwMode="auto">
          <a:xfrm>
            <a:off x="6915150" y="2971800"/>
            <a:ext cx="1676400" cy="885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600">
                <a:latin typeface="Georgia" charset="0"/>
                <a:cs typeface="+mn-cs"/>
              </a:rPr>
              <a:t>Out: 27% per year</a:t>
            </a:r>
          </a:p>
        </p:txBody>
      </p:sp>
      <p:sp>
        <p:nvSpPr>
          <p:cNvPr id="58375" name="Text Box 7"/>
          <p:cNvSpPr txBox="1">
            <a:spLocks noChangeArrowheads="1"/>
          </p:cNvSpPr>
          <p:nvPr/>
        </p:nvSpPr>
        <p:spPr bwMode="auto">
          <a:xfrm>
            <a:off x="1981200" y="5410200"/>
            <a:ext cx="5181600"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3200" dirty="0">
                <a:latin typeface="Georgia" charset="0"/>
                <a:cs typeface="+mn-cs"/>
              </a:rPr>
              <a:t>Max age: 42 million years</a:t>
            </a:r>
          </a:p>
        </p:txBody>
      </p:sp>
      <p:pic>
        <p:nvPicPr>
          <p:cNvPr id="68614" name="Picture 8" descr="Se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20938" y="2438400"/>
            <a:ext cx="4302125" cy="2865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7" name="Rectangle 5"/>
          <p:cNvSpPr>
            <a:spLocks noChangeArrowheads="1"/>
          </p:cNvSpPr>
          <p:nvPr/>
        </p:nvSpPr>
        <p:spPr bwMode="auto">
          <a:xfrm>
            <a:off x="342900" y="495300"/>
            <a:ext cx="8458200" cy="58674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9394" name="Rectangle 2"/>
          <p:cNvSpPr>
            <a:spLocks noGrp="1" noChangeArrowheads="1"/>
          </p:cNvSpPr>
          <p:nvPr>
            <p:ph type="title"/>
          </p:nvPr>
        </p:nvSpPr>
        <p:spPr>
          <a:xfrm>
            <a:off x="609600" y="762000"/>
            <a:ext cx="7924800" cy="1143000"/>
          </a:xfrm>
        </p:spPr>
        <p:txBody>
          <a:bodyPr/>
          <a:lstStyle/>
          <a:p>
            <a:pPr eaLnBrk="1" hangingPunct="1">
              <a:defRPr/>
            </a:pPr>
            <a:r>
              <a:rPr lang="en-US" sz="4000" dirty="0"/>
              <a:t>The Earth</a:t>
            </a:r>
            <a:r>
              <a:rPr lang="fr-FR" altLang="ja-JP" sz="4000" dirty="0"/>
              <a:t>'</a:t>
            </a:r>
            <a:r>
              <a:rPr lang="en-US" sz="4000" dirty="0"/>
              <a:t>s magnetic field is losing energy too fast.</a:t>
            </a:r>
          </a:p>
        </p:txBody>
      </p:sp>
      <p:sp>
        <p:nvSpPr>
          <p:cNvPr id="59395" name="Rectangle 3"/>
          <p:cNvSpPr>
            <a:spLocks noGrp="1" noChangeArrowheads="1"/>
          </p:cNvSpPr>
          <p:nvPr>
            <p:ph type="body" idx="1"/>
          </p:nvPr>
        </p:nvSpPr>
        <p:spPr>
          <a:xfrm>
            <a:off x="533400" y="2332038"/>
            <a:ext cx="4495800" cy="3840162"/>
          </a:xfrm>
        </p:spPr>
        <p:txBody>
          <a:bodyPr/>
          <a:lstStyle/>
          <a:p>
            <a:pPr eaLnBrk="1" hangingPunct="1">
              <a:defRPr/>
            </a:pPr>
            <a:r>
              <a:rPr lang="en-US"/>
              <a:t>Loses half its energy every 1,454 years</a:t>
            </a:r>
          </a:p>
          <a:p>
            <a:pPr eaLnBrk="1" hangingPunct="1">
              <a:defRPr/>
            </a:pPr>
            <a:r>
              <a:rPr lang="en-US"/>
              <a:t>Lost energy faster during reversals in Genesis Flood</a:t>
            </a:r>
          </a:p>
          <a:p>
            <a:pPr eaLnBrk="1" hangingPunct="1">
              <a:defRPr/>
            </a:pPr>
            <a:r>
              <a:rPr lang="en-US"/>
              <a:t>Max age: 20,000 years</a:t>
            </a:r>
          </a:p>
        </p:txBody>
      </p:sp>
      <p:pic>
        <p:nvPicPr>
          <p:cNvPr id="70660" name="Picture 4" descr="Earth's Cor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29200" y="2408238"/>
            <a:ext cx="3614738" cy="3611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Rectangle 4"/>
          <p:cNvSpPr>
            <a:spLocks noChangeArrowheads="1"/>
          </p:cNvSpPr>
          <p:nvPr/>
        </p:nvSpPr>
        <p:spPr bwMode="auto">
          <a:xfrm>
            <a:off x="342900" y="495300"/>
            <a:ext cx="8458200" cy="58674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0418" name="Rectangle 2"/>
          <p:cNvSpPr>
            <a:spLocks noGrp="1" noChangeArrowheads="1"/>
          </p:cNvSpPr>
          <p:nvPr>
            <p:ph type="title"/>
          </p:nvPr>
        </p:nvSpPr>
        <p:spPr>
          <a:xfrm>
            <a:off x="723900" y="838200"/>
            <a:ext cx="7696200" cy="1143000"/>
          </a:xfrm>
        </p:spPr>
        <p:txBody>
          <a:bodyPr/>
          <a:lstStyle/>
          <a:p>
            <a:pPr eaLnBrk="1" hangingPunct="1">
              <a:defRPr/>
            </a:pPr>
            <a:r>
              <a:rPr lang="en-US" sz="4000"/>
              <a:t>Biological material decays</a:t>
            </a:r>
            <a:br>
              <a:rPr lang="en-US" sz="4000"/>
            </a:br>
            <a:r>
              <a:rPr lang="en-US" sz="4000"/>
              <a:t> too fast.</a:t>
            </a:r>
          </a:p>
        </p:txBody>
      </p:sp>
      <p:sp>
        <p:nvSpPr>
          <p:cNvPr id="60419" name="Rectangle 3"/>
          <p:cNvSpPr>
            <a:spLocks noGrp="1" noChangeArrowheads="1"/>
          </p:cNvSpPr>
          <p:nvPr>
            <p:ph type="body" idx="1"/>
          </p:nvPr>
        </p:nvSpPr>
        <p:spPr>
          <a:xfrm>
            <a:off x="685800" y="2514600"/>
            <a:ext cx="4343400" cy="2895600"/>
          </a:xfrm>
        </p:spPr>
        <p:txBody>
          <a:bodyPr/>
          <a:lstStyle/>
          <a:p>
            <a:pPr eaLnBrk="1" hangingPunct="1">
              <a:defRPr/>
            </a:pPr>
            <a:r>
              <a:rPr lang="en-US"/>
              <a:t>T-Rex fossils are supposedly 65 million years old!</a:t>
            </a:r>
          </a:p>
          <a:p>
            <a:pPr eaLnBrk="1" hangingPunct="1">
              <a:defRPr/>
            </a:pPr>
            <a:r>
              <a:rPr lang="en-US"/>
              <a:t>Max age: 10,000 years</a:t>
            </a:r>
          </a:p>
        </p:txBody>
      </p:sp>
      <p:pic>
        <p:nvPicPr>
          <p:cNvPr id="72708" name="Picture 8" descr="tissu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00600" y="2646363"/>
            <a:ext cx="1717675" cy="1316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2709" name="Picture 9" descr="tissue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05600" y="2590800"/>
            <a:ext cx="1697038" cy="133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2710" name="Picture 10" descr="tissue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715000" y="4297363"/>
            <a:ext cx="1758950" cy="1341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9" name="Rectangle 5"/>
          <p:cNvSpPr>
            <a:spLocks noChangeArrowheads="1"/>
          </p:cNvSpPr>
          <p:nvPr/>
        </p:nvSpPr>
        <p:spPr bwMode="auto">
          <a:xfrm>
            <a:off x="342900" y="495300"/>
            <a:ext cx="8458200" cy="58674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b="1">
              <a:latin typeface="Arial"/>
              <a:cs typeface="Arial"/>
            </a:endParaRPr>
          </a:p>
        </p:txBody>
      </p:sp>
      <p:sp>
        <p:nvSpPr>
          <p:cNvPr id="62466" name="Rectangle 2"/>
          <p:cNvSpPr>
            <a:spLocks noGrp="1" noChangeArrowheads="1"/>
          </p:cNvSpPr>
          <p:nvPr>
            <p:ph type="title"/>
          </p:nvPr>
        </p:nvSpPr>
        <p:spPr>
          <a:xfrm>
            <a:off x="457200" y="685800"/>
            <a:ext cx="8229600" cy="1143000"/>
          </a:xfrm>
        </p:spPr>
        <p:txBody>
          <a:bodyPr/>
          <a:lstStyle/>
          <a:p>
            <a:pPr eaLnBrk="1" hangingPunct="1">
              <a:defRPr/>
            </a:pPr>
            <a:r>
              <a:rPr lang="en-US"/>
              <a:t>Agriculture is too short.</a:t>
            </a:r>
          </a:p>
        </p:txBody>
      </p:sp>
      <p:pic>
        <p:nvPicPr>
          <p:cNvPr id="74755" name="Picture 10" descr="Corn field farm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32475" y="2720975"/>
            <a:ext cx="2778125" cy="185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476" name="AutoShape 12"/>
          <p:cNvSpPr>
            <a:spLocks noChangeArrowheads="1"/>
          </p:cNvSpPr>
          <p:nvPr/>
        </p:nvSpPr>
        <p:spPr bwMode="auto">
          <a:xfrm>
            <a:off x="2971800" y="5257800"/>
            <a:ext cx="3200400" cy="152400"/>
          </a:xfrm>
          <a:prstGeom prst="leftRightArrow">
            <a:avLst>
              <a:gd name="adj1" fmla="val 50000"/>
              <a:gd name="adj2" fmla="val 420000"/>
            </a:avLst>
          </a:prstGeom>
          <a:solidFill>
            <a:srgbClr val="00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b="1">
              <a:latin typeface="Arial"/>
              <a:cs typeface="Arial"/>
            </a:endParaRPr>
          </a:p>
        </p:txBody>
      </p:sp>
      <p:sp>
        <p:nvSpPr>
          <p:cNvPr id="62477" name="Text Box 13"/>
          <p:cNvSpPr txBox="1">
            <a:spLocks noChangeArrowheads="1"/>
          </p:cNvSpPr>
          <p:nvPr/>
        </p:nvSpPr>
        <p:spPr bwMode="auto">
          <a:xfrm>
            <a:off x="457200" y="4572000"/>
            <a:ext cx="28194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000" b="1">
                <a:latin typeface="Arial"/>
                <a:cs typeface="Arial"/>
              </a:rPr>
              <a:t>Appearance of man</a:t>
            </a:r>
          </a:p>
        </p:txBody>
      </p:sp>
      <p:sp>
        <p:nvSpPr>
          <p:cNvPr id="62478" name="Text Box 14"/>
          <p:cNvSpPr txBox="1">
            <a:spLocks noChangeArrowheads="1"/>
          </p:cNvSpPr>
          <p:nvPr/>
        </p:nvSpPr>
        <p:spPr bwMode="auto">
          <a:xfrm>
            <a:off x="5486400" y="4572000"/>
            <a:ext cx="335280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000" b="1">
                <a:latin typeface="Arial"/>
                <a:cs typeface="Arial"/>
              </a:rPr>
              <a:t>10,000 years ago man begins to farm</a:t>
            </a:r>
          </a:p>
        </p:txBody>
      </p:sp>
      <p:sp>
        <p:nvSpPr>
          <p:cNvPr id="62479" name="Text Box 15"/>
          <p:cNvSpPr txBox="1">
            <a:spLocks noChangeArrowheads="1"/>
          </p:cNvSpPr>
          <p:nvPr/>
        </p:nvSpPr>
        <p:spPr bwMode="auto">
          <a:xfrm>
            <a:off x="2438400" y="5486400"/>
            <a:ext cx="419100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000" b="1">
                <a:latin typeface="Arial"/>
                <a:cs typeface="Arial"/>
              </a:rPr>
              <a:t>185,000 years before man learns to grow plants?</a:t>
            </a:r>
          </a:p>
        </p:txBody>
      </p:sp>
      <p:pic>
        <p:nvPicPr>
          <p:cNvPr id="74760" name="Picture 19" descr="cavema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4400" y="2057400"/>
            <a:ext cx="1760538"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4761" name="Group 20"/>
          <p:cNvGrpSpPr>
            <a:grpSpLocks/>
          </p:cNvGrpSpPr>
          <p:nvPr/>
        </p:nvGrpSpPr>
        <p:grpSpPr bwMode="auto">
          <a:xfrm>
            <a:off x="3276600" y="1938338"/>
            <a:ext cx="2184400" cy="1782762"/>
            <a:chOff x="2064" y="1221"/>
            <a:chExt cx="1376" cy="1123"/>
          </a:xfrm>
        </p:grpSpPr>
        <p:sp>
          <p:nvSpPr>
            <p:cNvPr id="62472" name="AutoShape 8"/>
            <p:cNvSpPr>
              <a:spLocks noChangeArrowheads="1"/>
            </p:cNvSpPr>
            <p:nvPr/>
          </p:nvSpPr>
          <p:spPr bwMode="auto">
            <a:xfrm rot="1284806">
              <a:off x="2100" y="1301"/>
              <a:ext cx="1340" cy="1043"/>
            </a:xfrm>
            <a:prstGeom prst="cloudCallout">
              <a:avLst>
                <a:gd name="adj1" fmla="val -100245"/>
                <a:gd name="adj2" fmla="val 10111"/>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b="1">
                <a:latin typeface="Arial"/>
                <a:cs typeface="Arial"/>
              </a:endParaRPr>
            </a:p>
          </p:txBody>
        </p:sp>
        <p:pic>
          <p:nvPicPr>
            <p:cNvPr id="74763" name="Picture 9" descr="Export Wizard-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284806">
              <a:off x="2064" y="1221"/>
              <a:ext cx="1221" cy="8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2" name="Rectangle 4"/>
          <p:cNvSpPr>
            <a:spLocks noChangeArrowheads="1"/>
          </p:cNvSpPr>
          <p:nvPr/>
        </p:nvSpPr>
        <p:spPr bwMode="auto">
          <a:xfrm>
            <a:off x="342900" y="495300"/>
            <a:ext cx="8458200" cy="58674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b="1">
              <a:latin typeface="Arial"/>
              <a:cs typeface="Arial"/>
            </a:endParaRPr>
          </a:p>
        </p:txBody>
      </p:sp>
      <p:sp>
        <p:nvSpPr>
          <p:cNvPr id="63490" name="Rectangle 2"/>
          <p:cNvSpPr>
            <a:spLocks noGrp="1" noChangeArrowheads="1"/>
          </p:cNvSpPr>
          <p:nvPr>
            <p:ph type="title"/>
          </p:nvPr>
        </p:nvSpPr>
        <p:spPr>
          <a:xfrm>
            <a:off x="457200" y="685800"/>
            <a:ext cx="8229600" cy="1143000"/>
          </a:xfrm>
        </p:spPr>
        <p:txBody>
          <a:bodyPr/>
          <a:lstStyle/>
          <a:p>
            <a:pPr eaLnBrk="1" hangingPunct="1">
              <a:defRPr/>
            </a:pPr>
            <a:r>
              <a:rPr lang="en-US"/>
              <a:t>Written history is too short.</a:t>
            </a:r>
          </a:p>
        </p:txBody>
      </p:sp>
      <p:pic>
        <p:nvPicPr>
          <p:cNvPr id="76803" name="Picture 5" descr="quill and scrol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29400" y="1905000"/>
            <a:ext cx="1776413" cy="2508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6804" name="Picture 6" descr="cave painting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17913" y="2133600"/>
            <a:ext cx="1908175" cy="1265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6805" name="Picture 7" descr="Stonehedge in Engalnd"/>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86200" y="3276600"/>
            <a:ext cx="1865313" cy="1241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497" name="Text Box 9"/>
          <p:cNvSpPr txBox="1">
            <a:spLocks noChangeArrowheads="1"/>
          </p:cNvSpPr>
          <p:nvPr/>
        </p:nvSpPr>
        <p:spPr bwMode="auto">
          <a:xfrm>
            <a:off x="457200" y="4419600"/>
            <a:ext cx="27432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000" b="1">
                <a:latin typeface="Arial"/>
                <a:cs typeface="Arial"/>
              </a:rPr>
              <a:t>Appearance of man</a:t>
            </a:r>
          </a:p>
        </p:txBody>
      </p:sp>
      <p:sp>
        <p:nvSpPr>
          <p:cNvPr id="63498" name="Text Box 10"/>
          <p:cNvSpPr txBox="1">
            <a:spLocks noChangeArrowheads="1"/>
          </p:cNvSpPr>
          <p:nvPr/>
        </p:nvSpPr>
        <p:spPr bwMode="auto">
          <a:xfrm>
            <a:off x="2552700" y="5486400"/>
            <a:ext cx="403860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000" b="1">
                <a:latin typeface="Arial"/>
                <a:cs typeface="Arial"/>
              </a:rPr>
              <a:t>190,000 years before man learns to record history?</a:t>
            </a:r>
          </a:p>
        </p:txBody>
      </p:sp>
      <p:sp>
        <p:nvSpPr>
          <p:cNvPr id="63499" name="Text Box 11"/>
          <p:cNvSpPr txBox="1">
            <a:spLocks noChangeArrowheads="1"/>
          </p:cNvSpPr>
          <p:nvPr/>
        </p:nvSpPr>
        <p:spPr bwMode="auto">
          <a:xfrm>
            <a:off x="6172200" y="4403725"/>
            <a:ext cx="2590800" cy="1006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000" b="1">
                <a:latin typeface="Arial"/>
                <a:cs typeface="Arial"/>
              </a:rPr>
              <a:t>4,000 to 5,000 years ago man begins to record history</a:t>
            </a:r>
          </a:p>
        </p:txBody>
      </p:sp>
      <p:sp>
        <p:nvSpPr>
          <p:cNvPr id="63500" name="AutoShape 12"/>
          <p:cNvSpPr>
            <a:spLocks noChangeArrowheads="1"/>
          </p:cNvSpPr>
          <p:nvPr/>
        </p:nvSpPr>
        <p:spPr bwMode="auto">
          <a:xfrm>
            <a:off x="2971800" y="5257800"/>
            <a:ext cx="3200400" cy="152400"/>
          </a:xfrm>
          <a:prstGeom prst="leftRightArrow">
            <a:avLst>
              <a:gd name="adj1" fmla="val 50000"/>
              <a:gd name="adj2" fmla="val 420000"/>
            </a:avLst>
          </a:prstGeom>
          <a:solidFill>
            <a:srgbClr val="00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b="1">
              <a:latin typeface="Arial"/>
              <a:cs typeface="Arial"/>
            </a:endParaRPr>
          </a:p>
        </p:txBody>
      </p:sp>
      <p:pic>
        <p:nvPicPr>
          <p:cNvPr id="76810" name="Picture 15" descr="caveman"/>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14400" y="1905000"/>
            <a:ext cx="1760538"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90" name="Rectangle 58"/>
          <p:cNvSpPr>
            <a:spLocks noChangeArrowheads="1"/>
          </p:cNvSpPr>
          <p:nvPr/>
        </p:nvSpPr>
        <p:spPr bwMode="auto">
          <a:xfrm>
            <a:off x="342900" y="495300"/>
            <a:ext cx="8458200" cy="58674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9634" name="Rectangle 2"/>
          <p:cNvSpPr>
            <a:spLocks noGrp="1" noChangeArrowheads="1"/>
          </p:cNvSpPr>
          <p:nvPr>
            <p:ph type="title"/>
          </p:nvPr>
        </p:nvSpPr>
        <p:spPr>
          <a:xfrm>
            <a:off x="457200" y="1676400"/>
            <a:ext cx="4038600" cy="838200"/>
          </a:xfrm>
        </p:spPr>
        <p:txBody>
          <a:bodyPr/>
          <a:lstStyle/>
          <a:p>
            <a:pPr algn="l" eaLnBrk="1" hangingPunct="1">
              <a:defRPr/>
            </a:pPr>
            <a:r>
              <a:rPr lang="en-US" sz="2400" dirty="0"/>
              <a:t>Uranium decays into lead</a:t>
            </a:r>
          </a:p>
        </p:txBody>
      </p:sp>
      <p:sp>
        <p:nvSpPr>
          <p:cNvPr id="69689" name="Rectangle 57"/>
          <p:cNvSpPr>
            <a:spLocks noGrp="1" noChangeArrowheads="1"/>
          </p:cNvSpPr>
          <p:nvPr>
            <p:ph type="body" sz="half" idx="1"/>
          </p:nvPr>
        </p:nvSpPr>
        <p:spPr>
          <a:xfrm>
            <a:off x="5181600" y="1828800"/>
            <a:ext cx="3429000" cy="4191000"/>
          </a:xfrm>
        </p:spPr>
        <p:txBody>
          <a:bodyPr/>
          <a:lstStyle/>
          <a:p>
            <a:pPr marL="0" indent="0" eaLnBrk="1" hangingPunct="1">
              <a:buFontTx/>
              <a:buNone/>
              <a:defRPr/>
            </a:pPr>
            <a:r>
              <a:rPr lang="en-US" sz="2400" b="1" dirty="0"/>
              <a:t>The 3 assumptions of radioisotope dating:</a:t>
            </a:r>
          </a:p>
          <a:p>
            <a:pPr marL="0" indent="0" eaLnBrk="1" hangingPunct="1">
              <a:lnSpc>
                <a:spcPct val="80000"/>
              </a:lnSpc>
              <a:buFontTx/>
              <a:buAutoNum type="arabicPeriod"/>
              <a:defRPr/>
            </a:pPr>
            <a:r>
              <a:rPr lang="en-US" sz="2400" dirty="0"/>
              <a:t> Original Composition</a:t>
            </a:r>
          </a:p>
          <a:p>
            <a:pPr marL="0" indent="0" eaLnBrk="1" hangingPunct="1">
              <a:lnSpc>
                <a:spcPct val="80000"/>
              </a:lnSpc>
              <a:buFontTx/>
              <a:buNone/>
              <a:defRPr/>
            </a:pPr>
            <a:r>
              <a:rPr lang="en-US" sz="2400" dirty="0"/>
              <a:t>    of the Rock</a:t>
            </a:r>
          </a:p>
          <a:p>
            <a:pPr marL="0" indent="0" eaLnBrk="1" hangingPunct="1">
              <a:buFontTx/>
              <a:buAutoNum type="arabicPeriod" startAt="2"/>
              <a:defRPr/>
            </a:pPr>
            <a:r>
              <a:rPr lang="en-US" sz="2400" dirty="0"/>
              <a:t> Constant Rate</a:t>
            </a:r>
          </a:p>
          <a:p>
            <a:pPr marL="0" indent="0" eaLnBrk="1" hangingPunct="1">
              <a:buFontTx/>
              <a:buAutoNum type="arabicPeriod" startAt="2"/>
              <a:defRPr/>
            </a:pPr>
            <a:r>
              <a:rPr lang="en-US" sz="2400" dirty="0"/>
              <a:t> No Contamination</a:t>
            </a:r>
          </a:p>
        </p:txBody>
      </p:sp>
      <p:grpSp>
        <p:nvGrpSpPr>
          <p:cNvPr id="69705" name="Group 73"/>
          <p:cNvGrpSpPr>
            <a:grpSpLocks/>
          </p:cNvGrpSpPr>
          <p:nvPr/>
        </p:nvGrpSpPr>
        <p:grpSpPr bwMode="auto">
          <a:xfrm>
            <a:off x="304800" y="2362200"/>
            <a:ext cx="4572000" cy="3962400"/>
            <a:chOff x="336" y="1296"/>
            <a:chExt cx="2880" cy="2496"/>
          </a:xfrm>
        </p:grpSpPr>
        <p:graphicFrame>
          <p:nvGraphicFramePr>
            <p:cNvPr id="78854" name="Object 59"/>
            <p:cNvGraphicFramePr>
              <a:graphicFrameLocks noChangeAspect="1"/>
            </p:cNvGraphicFramePr>
            <p:nvPr/>
          </p:nvGraphicFramePr>
          <p:xfrm>
            <a:off x="576" y="1296"/>
            <a:ext cx="2640" cy="2247"/>
          </p:xfrm>
          <a:graphic>
            <a:graphicData uri="http://schemas.openxmlformats.org/presentationml/2006/ole">
              <mc:AlternateContent xmlns:mc="http://schemas.openxmlformats.org/markup-compatibility/2006">
                <mc:Choice xmlns:v="urn:schemas-microsoft-com:vml" Requires="v">
                  <p:oleObj name="Image" r:id="rId3" imgW="7149206" imgH="6082540" progId="Photoshop.Image.9">
                    <p:embed/>
                  </p:oleObj>
                </mc:Choice>
                <mc:Fallback>
                  <p:oleObj name="Image" r:id="rId3" imgW="7149206" imgH="6082540" progId="Photoshop.Image.9">
                    <p:embed/>
                    <p:pic>
                      <p:nvPicPr>
                        <p:cNvPr id="0" name="Object 5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 y="1296"/>
                          <a:ext cx="2640" cy="22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9662" name="Text Box 30"/>
            <p:cNvSpPr txBox="1">
              <a:spLocks noChangeArrowheads="1"/>
            </p:cNvSpPr>
            <p:nvPr/>
          </p:nvSpPr>
          <p:spPr bwMode="auto">
            <a:xfrm>
              <a:off x="336" y="1344"/>
              <a:ext cx="1152"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400" b="1">
                  <a:solidFill>
                    <a:srgbClr val="CC0000"/>
                  </a:solidFill>
                  <a:latin typeface="Georgia" charset="0"/>
                  <a:cs typeface="+mn-cs"/>
                </a:rPr>
                <a:t>Uranium</a:t>
              </a:r>
            </a:p>
          </p:txBody>
        </p:sp>
        <p:grpSp>
          <p:nvGrpSpPr>
            <p:cNvPr id="78856" name="Group 52"/>
            <p:cNvGrpSpPr>
              <a:grpSpLocks/>
            </p:cNvGrpSpPr>
            <p:nvPr/>
          </p:nvGrpSpPr>
          <p:grpSpPr bwMode="auto">
            <a:xfrm>
              <a:off x="1152" y="2112"/>
              <a:ext cx="1632" cy="680"/>
              <a:chOff x="-1104" y="2592"/>
              <a:chExt cx="1728" cy="720"/>
            </a:xfrm>
          </p:grpSpPr>
          <p:sp>
            <p:nvSpPr>
              <p:cNvPr id="69685" name="AutoShape 53"/>
              <p:cNvSpPr>
                <a:spLocks noChangeArrowheads="1"/>
              </p:cNvSpPr>
              <p:nvPr/>
            </p:nvSpPr>
            <p:spPr bwMode="auto">
              <a:xfrm>
                <a:off x="-1104" y="2592"/>
                <a:ext cx="1728" cy="720"/>
              </a:xfrm>
              <a:prstGeom prst="downArrow">
                <a:avLst>
                  <a:gd name="adj1" fmla="val 50000"/>
                  <a:gd name="adj2" fmla="val 25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lgn="ctr">
                  <a:defRPr/>
                </a:pPr>
                <a:endParaRPr lang="en-US">
                  <a:cs typeface="+mn-cs"/>
                </a:endParaRPr>
              </a:p>
            </p:txBody>
          </p:sp>
          <p:sp>
            <p:nvSpPr>
              <p:cNvPr id="69686" name="Text Box 54"/>
              <p:cNvSpPr txBox="1">
                <a:spLocks noChangeArrowheads="1"/>
              </p:cNvSpPr>
              <p:nvPr/>
            </p:nvSpPr>
            <p:spPr bwMode="auto">
              <a:xfrm>
                <a:off x="-612" y="2640"/>
                <a:ext cx="720" cy="6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b="1">
                    <a:solidFill>
                      <a:schemeClr val="bg1"/>
                    </a:solidFill>
                    <a:latin typeface="Georgia" charset="0"/>
                    <a:cs typeface="+mn-cs"/>
                  </a:rPr>
                  <a:t>Decays over time</a:t>
                </a:r>
              </a:p>
            </p:txBody>
          </p:sp>
        </p:grpSp>
        <p:sp>
          <p:nvSpPr>
            <p:cNvPr id="69693" name="Oval 61"/>
            <p:cNvSpPr>
              <a:spLocks noChangeArrowheads="1"/>
            </p:cNvSpPr>
            <p:nvPr/>
          </p:nvSpPr>
          <p:spPr bwMode="auto">
            <a:xfrm>
              <a:off x="816" y="3072"/>
              <a:ext cx="288" cy="384"/>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9694" name="Oval 62"/>
            <p:cNvSpPr>
              <a:spLocks noChangeArrowheads="1"/>
            </p:cNvSpPr>
            <p:nvPr/>
          </p:nvSpPr>
          <p:spPr bwMode="auto">
            <a:xfrm>
              <a:off x="1440" y="3024"/>
              <a:ext cx="288" cy="384"/>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9695" name="Oval 63"/>
            <p:cNvSpPr>
              <a:spLocks noChangeArrowheads="1"/>
            </p:cNvSpPr>
            <p:nvPr/>
          </p:nvSpPr>
          <p:spPr bwMode="auto">
            <a:xfrm>
              <a:off x="1968" y="2976"/>
              <a:ext cx="288" cy="384"/>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9696" name="Oval 64"/>
            <p:cNvSpPr>
              <a:spLocks noChangeArrowheads="1"/>
            </p:cNvSpPr>
            <p:nvPr/>
          </p:nvSpPr>
          <p:spPr bwMode="auto">
            <a:xfrm>
              <a:off x="2448" y="3072"/>
              <a:ext cx="288" cy="384"/>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9697" name="Text Box 65"/>
            <p:cNvSpPr txBox="1">
              <a:spLocks noChangeArrowheads="1"/>
            </p:cNvSpPr>
            <p:nvPr/>
          </p:nvSpPr>
          <p:spPr bwMode="auto">
            <a:xfrm>
              <a:off x="1488" y="3504"/>
              <a:ext cx="1248"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400" b="1">
                  <a:latin typeface="Georgia" charset="0"/>
                  <a:cs typeface="+mn-cs"/>
                </a:rPr>
                <a:t>Lead</a:t>
              </a:r>
            </a:p>
          </p:txBody>
        </p:sp>
        <p:grpSp>
          <p:nvGrpSpPr>
            <p:cNvPr id="78862" name="Group 69"/>
            <p:cNvGrpSpPr>
              <a:grpSpLocks/>
            </p:cNvGrpSpPr>
            <p:nvPr/>
          </p:nvGrpSpPr>
          <p:grpSpPr bwMode="auto">
            <a:xfrm>
              <a:off x="804" y="1792"/>
              <a:ext cx="540" cy="448"/>
              <a:chOff x="804" y="1792"/>
              <a:chExt cx="540" cy="448"/>
            </a:xfrm>
          </p:grpSpPr>
          <p:grpSp>
            <p:nvGrpSpPr>
              <p:cNvPr id="78875" name="Group 40"/>
              <p:cNvGrpSpPr>
                <a:grpSpLocks/>
              </p:cNvGrpSpPr>
              <p:nvPr/>
            </p:nvGrpSpPr>
            <p:grpSpPr bwMode="auto">
              <a:xfrm>
                <a:off x="804" y="1792"/>
                <a:ext cx="540" cy="448"/>
                <a:chOff x="2784" y="1632"/>
                <a:chExt cx="636" cy="528"/>
              </a:xfrm>
            </p:grpSpPr>
            <p:sp>
              <p:nvSpPr>
                <p:cNvPr id="69673" name="AutoShape 41"/>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9674" name="AutoShape 42"/>
                <p:cNvSpPr>
                  <a:spLocks noChangeArrowheads="1"/>
                </p:cNvSpPr>
                <p:nvPr/>
              </p:nvSpPr>
              <p:spPr bwMode="auto">
                <a:xfrm rot="10583167">
                  <a:off x="2928" y="1968"/>
                  <a:ext cx="337"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9675" name="AutoShape 43"/>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69698" name="Oval 66"/>
              <p:cNvSpPr>
                <a:spLocks noChangeArrowheads="1"/>
              </p:cNvSpPr>
              <p:nvPr/>
            </p:nvSpPr>
            <p:spPr bwMode="auto">
              <a:xfrm>
                <a:off x="984" y="1956"/>
                <a:ext cx="144" cy="96"/>
              </a:xfrm>
              <a:prstGeom prst="ellipse">
                <a:avLst/>
              </a:prstGeom>
              <a:solidFill>
                <a:srgbClr val="A37E2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nvGrpSpPr>
            <p:cNvPr id="78863" name="Group 71"/>
            <p:cNvGrpSpPr>
              <a:grpSpLocks/>
            </p:cNvGrpSpPr>
            <p:nvPr/>
          </p:nvGrpSpPr>
          <p:grpSpPr bwMode="auto">
            <a:xfrm>
              <a:off x="2448" y="1440"/>
              <a:ext cx="540" cy="448"/>
              <a:chOff x="2448" y="1440"/>
              <a:chExt cx="540" cy="448"/>
            </a:xfrm>
          </p:grpSpPr>
          <p:grpSp>
            <p:nvGrpSpPr>
              <p:cNvPr id="78870" name="Group 44"/>
              <p:cNvGrpSpPr>
                <a:grpSpLocks/>
              </p:cNvGrpSpPr>
              <p:nvPr/>
            </p:nvGrpSpPr>
            <p:grpSpPr bwMode="auto">
              <a:xfrm>
                <a:off x="2448" y="1440"/>
                <a:ext cx="540" cy="448"/>
                <a:chOff x="2784" y="1632"/>
                <a:chExt cx="636" cy="528"/>
              </a:xfrm>
            </p:grpSpPr>
            <p:sp>
              <p:nvSpPr>
                <p:cNvPr id="69677"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9678" name="AutoShape 46"/>
                <p:cNvSpPr>
                  <a:spLocks noChangeArrowheads="1"/>
                </p:cNvSpPr>
                <p:nvPr/>
              </p:nvSpPr>
              <p:spPr bwMode="auto">
                <a:xfrm rot="10583167">
                  <a:off x="2928" y="1968"/>
                  <a:ext cx="337"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9679"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69699" name="Oval 67"/>
              <p:cNvSpPr>
                <a:spLocks noChangeArrowheads="1"/>
              </p:cNvSpPr>
              <p:nvPr/>
            </p:nvSpPr>
            <p:spPr bwMode="auto">
              <a:xfrm>
                <a:off x="2628" y="1608"/>
                <a:ext cx="144" cy="96"/>
              </a:xfrm>
              <a:prstGeom prst="ellipse">
                <a:avLst/>
              </a:prstGeom>
              <a:solidFill>
                <a:srgbClr val="A37E2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nvGrpSpPr>
            <p:cNvPr id="78864" name="Group 70"/>
            <p:cNvGrpSpPr>
              <a:grpSpLocks/>
            </p:cNvGrpSpPr>
            <p:nvPr/>
          </p:nvGrpSpPr>
          <p:grpSpPr bwMode="auto">
            <a:xfrm>
              <a:off x="1584" y="1456"/>
              <a:ext cx="540" cy="448"/>
              <a:chOff x="1584" y="1456"/>
              <a:chExt cx="540" cy="448"/>
            </a:xfrm>
          </p:grpSpPr>
          <p:grpSp>
            <p:nvGrpSpPr>
              <p:cNvPr id="78865" name="Group 36"/>
              <p:cNvGrpSpPr>
                <a:grpSpLocks/>
              </p:cNvGrpSpPr>
              <p:nvPr/>
            </p:nvGrpSpPr>
            <p:grpSpPr bwMode="auto">
              <a:xfrm>
                <a:off x="1584" y="1456"/>
                <a:ext cx="540" cy="448"/>
                <a:chOff x="2784" y="1632"/>
                <a:chExt cx="636" cy="528"/>
              </a:xfrm>
            </p:grpSpPr>
            <p:sp>
              <p:nvSpPr>
                <p:cNvPr id="69669" name="AutoShape 37"/>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9670" name="AutoShape 38"/>
                <p:cNvSpPr>
                  <a:spLocks noChangeArrowheads="1"/>
                </p:cNvSpPr>
                <p:nvPr/>
              </p:nvSpPr>
              <p:spPr bwMode="auto">
                <a:xfrm rot="10583167">
                  <a:off x="2928" y="1968"/>
                  <a:ext cx="337"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9671" name="AutoShape 39"/>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69700" name="Oval 68"/>
              <p:cNvSpPr>
                <a:spLocks noChangeArrowheads="1"/>
              </p:cNvSpPr>
              <p:nvPr/>
            </p:nvSpPr>
            <p:spPr bwMode="auto">
              <a:xfrm>
                <a:off x="1752" y="1620"/>
                <a:ext cx="144" cy="96"/>
              </a:xfrm>
              <a:prstGeom prst="ellipse">
                <a:avLst/>
              </a:prstGeom>
              <a:solidFill>
                <a:srgbClr val="A37E2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sp>
        <p:nvSpPr>
          <p:cNvPr id="69704" name="Text Box 72"/>
          <p:cNvSpPr txBox="1">
            <a:spLocks noChangeArrowheads="1"/>
          </p:cNvSpPr>
          <p:nvPr/>
        </p:nvSpPr>
        <p:spPr bwMode="auto">
          <a:xfrm>
            <a:off x="304800" y="762000"/>
            <a:ext cx="8458200"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4400" b="1">
                <a:solidFill>
                  <a:schemeClr val="tx2"/>
                </a:solidFill>
                <a:latin typeface="Georgia" charset="0"/>
                <a:cs typeface="+mn-cs"/>
              </a:rPr>
              <a:t>Radioisotope Dating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6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970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69689">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9689">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9689">
                                            <p:txEl>
                                              <p:pRg st="2" end="2"/>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69689">
                                            <p:txEl>
                                              <p:pRg st="3" end="3"/>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6968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62" name="Rectangle 6"/>
          <p:cNvSpPr>
            <a:spLocks noChangeArrowheads="1"/>
          </p:cNvSpPr>
          <p:nvPr/>
        </p:nvSpPr>
        <p:spPr bwMode="auto">
          <a:xfrm>
            <a:off x="0" y="76200"/>
            <a:ext cx="9144000" cy="67056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52258" name="Rectangle 2"/>
          <p:cNvSpPr>
            <a:spLocks noGrp="1" noChangeArrowheads="1"/>
          </p:cNvSpPr>
          <p:nvPr>
            <p:ph type="title"/>
          </p:nvPr>
        </p:nvSpPr>
        <p:spPr>
          <a:xfrm>
            <a:off x="457200" y="609600"/>
            <a:ext cx="8229600" cy="1143000"/>
          </a:xfrm>
        </p:spPr>
        <p:txBody>
          <a:bodyPr/>
          <a:lstStyle/>
          <a:p>
            <a:pPr eaLnBrk="1" hangingPunct="1">
              <a:defRPr/>
            </a:pPr>
            <a:r>
              <a:rPr lang="en-US" dirty="0"/>
              <a:t>Mount St. Helens</a:t>
            </a:r>
          </a:p>
        </p:txBody>
      </p:sp>
      <p:graphicFrame>
        <p:nvGraphicFramePr>
          <p:cNvPr id="80899" name="Object 4"/>
          <p:cNvGraphicFramePr>
            <a:graphicFrameLocks noGrp="1" noChangeAspect="1"/>
          </p:cNvGraphicFramePr>
          <p:nvPr>
            <p:ph idx="1"/>
          </p:nvPr>
        </p:nvGraphicFramePr>
        <p:xfrm>
          <a:off x="1543050" y="1600200"/>
          <a:ext cx="6019800" cy="4518025"/>
        </p:xfrm>
        <a:graphic>
          <a:graphicData uri="http://schemas.openxmlformats.org/presentationml/2006/ole">
            <mc:AlternateContent xmlns:mc="http://schemas.openxmlformats.org/markup-compatibility/2006">
              <mc:Choice xmlns:v="urn:schemas-microsoft-com:vml" Requires="v">
                <p:oleObj name="Image" r:id="rId3" imgW="8895238" imgH="6676190" progId="PhotoDeluxe.Image.3">
                  <p:embed/>
                </p:oleObj>
              </mc:Choice>
              <mc:Fallback>
                <p:oleObj name="Image" r:id="rId3" imgW="8895238" imgH="6676190" progId="PhotoDeluxe.Image.3">
                  <p:embed/>
                  <p:pic>
                    <p:nvPicPr>
                      <p:cNvPr id="0" name="Object 4"/>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1543050" y="1600200"/>
                        <a:ext cx="6019800" cy="4518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3"/>
          <p:cNvSpPr>
            <a:spLocks noGrp="1" noChangeArrowheads="1"/>
          </p:cNvSpPr>
          <p:nvPr>
            <p:ph type="body" idx="1"/>
          </p:nvPr>
        </p:nvSpPr>
        <p:spPr>
          <a:xfrm>
            <a:off x="4724400" y="1943100"/>
            <a:ext cx="3886200" cy="2971800"/>
          </a:xfrm>
        </p:spPr>
        <p:txBody>
          <a:bodyPr/>
          <a:lstStyle/>
          <a:p>
            <a:pPr eaLnBrk="1" hangingPunct="1">
              <a:defRPr/>
            </a:pPr>
            <a:r>
              <a:rPr lang="en-US" sz="2800" dirty="0"/>
              <a:t>Inconsistent dates</a:t>
            </a:r>
          </a:p>
          <a:p>
            <a:pPr eaLnBrk="1" hangingPunct="1">
              <a:defRPr/>
            </a:pPr>
            <a:r>
              <a:rPr lang="en-US" sz="2800" dirty="0"/>
              <a:t>Left-over helium</a:t>
            </a:r>
          </a:p>
          <a:p>
            <a:pPr eaLnBrk="1" hangingPunct="1">
              <a:defRPr/>
            </a:pPr>
            <a:r>
              <a:rPr lang="en-US" sz="2800" dirty="0" err="1"/>
              <a:t>Radiohalos</a:t>
            </a:r>
            <a:endParaRPr lang="en-US" sz="2800" dirty="0"/>
          </a:p>
          <a:p>
            <a:pPr eaLnBrk="1" hangingPunct="1">
              <a:defRPr/>
            </a:pPr>
            <a:r>
              <a:rPr lang="en-US" sz="2800" dirty="0"/>
              <a:t>Carbon found in </a:t>
            </a:r>
            <a:r>
              <a:rPr lang="ja-JP" altLang="en-US" sz="2800" dirty="0"/>
              <a:t>“</a:t>
            </a:r>
            <a:r>
              <a:rPr lang="en-US" sz="2800" dirty="0"/>
              <a:t>ancient</a:t>
            </a:r>
            <a:r>
              <a:rPr lang="ja-JP" altLang="en-US" sz="2800" dirty="0"/>
              <a:t>”</a:t>
            </a:r>
            <a:r>
              <a:rPr lang="en-US" sz="2800" dirty="0"/>
              <a:t> diamonds</a:t>
            </a:r>
          </a:p>
        </p:txBody>
      </p:sp>
      <p:pic>
        <p:nvPicPr>
          <p:cNvPr id="82946" name="Picture 4" descr="RATEI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763"/>
            <a:ext cx="4724400"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819400" y="1143000"/>
            <a:ext cx="7391400" cy="685800"/>
          </a:xfrm>
        </p:spPr>
        <p:txBody>
          <a:bodyPr/>
          <a:lstStyle/>
          <a:p>
            <a:pPr eaLnBrk="1" hangingPunct="1">
              <a:defRPr/>
            </a:pPr>
            <a:r>
              <a:rPr lang="en-US" sz="3600" dirty="0"/>
              <a:t>Radioisotopes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6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65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065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065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4" descr="lineINsand-5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88"/>
            <a:ext cx="9144000" cy="6846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pPr algn="l" eaLnBrk="1" hangingPunct="1">
              <a:defRPr/>
            </a:pPr>
            <a:r>
              <a:rPr lang="en-US" dirty="0">
                <a:solidFill>
                  <a:srgbClr val="FFFFFF"/>
                </a:solidFill>
              </a:rPr>
              <a:t>Distant Starlight</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4" descr="lineINsand-5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113"/>
            <a:ext cx="9144000" cy="684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3733800" y="1257300"/>
            <a:ext cx="5181600" cy="4343400"/>
          </a:xfrm>
        </p:spPr>
        <p:txBody>
          <a:bodyPr/>
          <a:lstStyle/>
          <a:p>
            <a:pPr marL="0" indent="0" eaLnBrk="1" hangingPunct="1">
              <a:buFontTx/>
              <a:buNone/>
              <a:defRPr/>
            </a:pPr>
            <a:r>
              <a:rPr lang="en-US" dirty="0"/>
              <a:t>For </a:t>
            </a:r>
            <a:r>
              <a:rPr lang="en-US" i="1" dirty="0"/>
              <a:t>in</a:t>
            </a:r>
            <a:r>
              <a:rPr lang="en-US" dirty="0"/>
              <a:t> six days the LORD made heaven and earth, the sea, and all that in them</a:t>
            </a:r>
            <a:r>
              <a:rPr lang="en-US" i="1" dirty="0"/>
              <a:t> is</a:t>
            </a:r>
            <a:r>
              <a:rPr lang="en-US" dirty="0"/>
              <a:t>, and rested the seventh day: therefore the LORD blessed the </a:t>
            </a:r>
            <a:r>
              <a:rPr lang="en-US" dirty="0" err="1"/>
              <a:t>sabbath</a:t>
            </a:r>
            <a:r>
              <a:rPr lang="en-US" dirty="0"/>
              <a:t> day, and hallowed it. </a:t>
            </a:r>
          </a:p>
          <a:p>
            <a:pPr marL="0" indent="0" eaLnBrk="1" hangingPunct="1">
              <a:buFontTx/>
              <a:buNone/>
              <a:defRPr/>
            </a:pPr>
            <a:r>
              <a:rPr lang="en-US" dirty="0"/>
              <a:t>- Exodus 20:11</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4" descr="lineINsand-5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75" y="-42863"/>
            <a:ext cx="9217025"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5" descr="Starlight and Ti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67200" y="204788"/>
            <a:ext cx="4119563" cy="6446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3"/>
          <p:cNvSpPr>
            <a:spLocks noGrp="1" noChangeArrowheads="1"/>
          </p:cNvSpPr>
          <p:nvPr>
            <p:ph type="body" idx="1"/>
          </p:nvPr>
        </p:nvSpPr>
        <p:spPr>
          <a:xfrm>
            <a:off x="1033463" y="1165225"/>
            <a:ext cx="7077075" cy="4525963"/>
          </a:xfrm>
        </p:spPr>
        <p:txBody>
          <a:bodyPr/>
          <a:lstStyle/>
          <a:p>
            <a:pPr marL="0" indent="0" eaLnBrk="1" hangingPunct="1">
              <a:lnSpc>
                <a:spcPct val="90000"/>
              </a:lnSpc>
              <a:buFontTx/>
              <a:buNone/>
              <a:defRPr/>
            </a:pPr>
            <a:r>
              <a:rPr lang="ja-JP" altLang="en-US" sz="2800" dirty="0"/>
              <a:t>“</a:t>
            </a:r>
            <a:r>
              <a:rPr lang="en-US" sz="2800" dirty="0"/>
              <a:t>So it seems like it would be good science to go with the flow of the 90% of the data, and use as a working hypothesis that the Earth really is young and then try to find explanations for the other 10% of the data. That whole process seems to be a much more scientific approach than the one that is taken by evolutionists. Basically, they concentrate on the 10% of the data, and that</a:t>
            </a:r>
            <a:r>
              <a:rPr lang="fr-FR" altLang="ja-JP" sz="2800" dirty="0"/>
              <a:t>'</a:t>
            </a:r>
            <a:r>
              <a:rPr lang="en-US" sz="2800" dirty="0"/>
              <a:t>s the data you</a:t>
            </a:r>
            <a:r>
              <a:rPr lang="fr-FR" altLang="ja-JP" sz="2800" dirty="0"/>
              <a:t>'</a:t>
            </a:r>
            <a:r>
              <a:rPr lang="en-US" sz="2800" dirty="0" err="1"/>
              <a:t>ve</a:t>
            </a:r>
            <a:r>
              <a:rPr lang="en-US" sz="2800" dirty="0"/>
              <a:t> always heard about.</a:t>
            </a:r>
            <a:r>
              <a:rPr lang="ja-JP" altLang="en-US" sz="2800" dirty="0"/>
              <a:t>”</a:t>
            </a:r>
            <a:r>
              <a:rPr lang="en-US" sz="2800" dirty="0"/>
              <a:t> </a:t>
            </a:r>
          </a:p>
          <a:p>
            <a:pPr marL="0" indent="0" eaLnBrk="1" hangingPunct="1">
              <a:lnSpc>
                <a:spcPct val="90000"/>
              </a:lnSpc>
              <a:buFontTx/>
              <a:buNone/>
              <a:defRPr/>
            </a:pPr>
            <a:r>
              <a:rPr lang="en-US" sz="2800" dirty="0"/>
              <a:t>- Dr. Russell Humphreys  </a:t>
            </a:r>
          </a:p>
        </p:txBody>
      </p:sp>
      <p:sp>
        <p:nvSpPr>
          <p:cNvPr id="2" name="Title 1"/>
          <p:cNvSpPr>
            <a:spLocks noGrp="1"/>
          </p:cNvSpPr>
          <p:nvPr>
            <p:ph type="title"/>
          </p:nvPr>
        </p:nvSpPr>
        <p:spPr>
          <a:xfrm>
            <a:off x="304800" y="-228600"/>
            <a:ext cx="8229600" cy="1143000"/>
          </a:xfrm>
        </p:spPr>
        <p:txBody>
          <a:bodyPr/>
          <a:lstStyle/>
          <a:p>
            <a:pPr eaLnBrk="1" hangingPunct="1">
              <a:defRPr/>
            </a:pPr>
            <a:r>
              <a:rPr lang="en-US" dirty="0">
                <a:solidFill>
                  <a:srgbClr val="FFFFFF"/>
                </a:solidFill>
              </a:rPr>
              <a:t>A Working Strategy</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Grp="1" noChangeArrowheads="1"/>
          </p:cNvSpPr>
          <p:nvPr>
            <p:ph type="body" idx="1"/>
          </p:nvPr>
        </p:nvSpPr>
        <p:spPr>
          <a:xfrm>
            <a:off x="1066800" y="1165225"/>
            <a:ext cx="7239000" cy="4525963"/>
          </a:xfrm>
        </p:spPr>
        <p:txBody>
          <a:bodyPr/>
          <a:lstStyle/>
          <a:p>
            <a:pPr marL="0" indent="0" eaLnBrk="1" hangingPunct="1">
              <a:buFontTx/>
              <a:buNone/>
              <a:defRPr/>
            </a:pPr>
            <a:r>
              <a:rPr lang="ja-JP" altLang="en-US" dirty="0"/>
              <a:t>“</a:t>
            </a:r>
            <a:r>
              <a:rPr lang="en-US" dirty="0"/>
              <a:t>But, Billy, it</a:t>
            </a:r>
            <a:r>
              <a:rPr lang="fr-FR" altLang="ja-JP" dirty="0"/>
              <a:t>'</a:t>
            </a:r>
            <a:r>
              <a:rPr lang="en-US" dirty="0"/>
              <a:t>s simply not possible any longer to believe, for instance, the biblical account of creation. The world </a:t>
            </a:r>
            <a:r>
              <a:rPr lang="en-US" dirty="0" err="1"/>
              <a:t>wasn</a:t>
            </a:r>
            <a:r>
              <a:rPr lang="fr-FR" altLang="ja-JP" dirty="0"/>
              <a:t>'</a:t>
            </a:r>
            <a:r>
              <a:rPr lang="en-US" dirty="0"/>
              <a:t>t created over a period of days a few thousand years ago; it has evolved over millions of years. It</a:t>
            </a:r>
            <a:r>
              <a:rPr lang="fr-FR" altLang="ja-JP" dirty="0"/>
              <a:t>'</a:t>
            </a:r>
            <a:r>
              <a:rPr lang="en-US" dirty="0"/>
              <a:t>s not a matter of speculation; it</a:t>
            </a:r>
            <a:r>
              <a:rPr lang="fr-FR" altLang="ja-JP" dirty="0"/>
              <a:t>'</a:t>
            </a:r>
            <a:r>
              <a:rPr lang="en-US" dirty="0"/>
              <a:t>s demonstrable fact.</a:t>
            </a:r>
            <a:r>
              <a:rPr lang="ja-JP" altLang="en-US" dirty="0"/>
              <a:t>”</a:t>
            </a:r>
            <a:r>
              <a:rPr lang="en-US" dirty="0"/>
              <a:t> </a:t>
            </a:r>
          </a:p>
          <a:p>
            <a:pPr marL="0" indent="0" eaLnBrk="1" hangingPunct="1">
              <a:buFontTx/>
              <a:buNone/>
              <a:defRPr/>
            </a:pPr>
            <a:endParaRPr lang="en-US" dirty="0"/>
          </a:p>
          <a:p>
            <a:pPr marL="0" indent="0" algn="r" eaLnBrk="1" hangingPunct="1">
              <a:buFontTx/>
              <a:buNone/>
              <a:defRPr/>
            </a:pPr>
            <a:r>
              <a:rPr lang="en-US" dirty="0"/>
              <a:t>- Charles Templeton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ChangeArrowheads="1"/>
          </p:cNvSpPr>
          <p:nvPr>
            <p:ph type="body" idx="1"/>
          </p:nvPr>
        </p:nvSpPr>
        <p:spPr>
          <a:xfrm>
            <a:off x="1219200" y="1752600"/>
            <a:ext cx="7077075" cy="4525963"/>
          </a:xfrm>
        </p:spPr>
        <p:txBody>
          <a:bodyPr/>
          <a:lstStyle/>
          <a:p>
            <a:pPr marL="0" indent="0" eaLnBrk="1" hangingPunct="1">
              <a:buFontTx/>
              <a:buNone/>
              <a:defRPr/>
            </a:pPr>
            <a:r>
              <a:rPr lang="ja-JP" altLang="en-US"/>
              <a:t>“</a:t>
            </a:r>
            <a:r>
              <a:rPr lang="en-US"/>
              <a:t>I believe that there is no supreme being with human attributes—no God in the biblical sense—but that all life is the result of timeless evolutionary forces… over millions of years.</a:t>
            </a:r>
            <a:r>
              <a:rPr lang="ja-JP" altLang="en-US"/>
              <a:t>”</a:t>
            </a:r>
            <a:endParaRPr lang="en-US"/>
          </a:p>
          <a:p>
            <a:pPr marL="0" indent="0" eaLnBrk="1" hangingPunct="1">
              <a:buFontTx/>
              <a:buNone/>
              <a:defRPr/>
            </a:pPr>
            <a:r>
              <a:rPr lang="en-US" sz="3600"/>
              <a:t>- </a:t>
            </a:r>
            <a:r>
              <a:rPr lang="en-US" sz="2800"/>
              <a:t>Charles Templeton</a:t>
            </a:r>
            <a:r>
              <a:rPr lang="en-US" sz="3600"/>
              <a:t>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5" name="Rectangle 3"/>
          <p:cNvSpPr>
            <a:spLocks noGrp="1" noChangeArrowheads="1"/>
          </p:cNvSpPr>
          <p:nvPr>
            <p:ph type="body" idx="1"/>
          </p:nvPr>
        </p:nvSpPr>
        <p:spPr>
          <a:xfrm>
            <a:off x="952500" y="1066800"/>
            <a:ext cx="7239000" cy="5029200"/>
          </a:xfrm>
        </p:spPr>
        <p:txBody>
          <a:bodyPr/>
          <a:lstStyle/>
          <a:p>
            <a:pPr marL="0" indent="0" eaLnBrk="1" hangingPunct="1">
              <a:lnSpc>
                <a:spcPct val="80000"/>
              </a:lnSpc>
              <a:buFontTx/>
              <a:buNone/>
              <a:defRPr/>
            </a:pPr>
            <a:r>
              <a:rPr lang="en-US" sz="2400" dirty="0"/>
              <a:t>Finally, be strong in the Lord and in his mighty power.  </a:t>
            </a:r>
            <a:r>
              <a:rPr lang="en-US" sz="2400" baseline="30000" dirty="0"/>
              <a:t>11</a:t>
            </a:r>
            <a:r>
              <a:rPr lang="en-US" sz="2400" dirty="0"/>
              <a:t>Put on the full armor of God so that you can take your stand against the devil’s schemes.  </a:t>
            </a:r>
            <a:r>
              <a:rPr lang="en-US" sz="2400" baseline="30000" dirty="0"/>
              <a:t>12</a:t>
            </a:r>
            <a:r>
              <a:rPr lang="en-US" sz="2400" dirty="0"/>
              <a:t>For our struggle is not against flesh and blood, but against the rulers, against the authorities, against the powers of this dark world and against the spiritual forces of evil in the heavenly realms.  </a:t>
            </a:r>
            <a:r>
              <a:rPr lang="en-US" sz="2400" baseline="30000" dirty="0"/>
              <a:t>13</a:t>
            </a:r>
            <a:r>
              <a:rPr lang="en-US" sz="2400" dirty="0"/>
              <a:t>Therefore put on the full armor of God, so that when the day of evil comes, you may be able to stand your ground, and after you have done everything, to stand.  </a:t>
            </a:r>
            <a:r>
              <a:rPr lang="en-US" sz="2400" baseline="30000" dirty="0"/>
              <a:t>14</a:t>
            </a:r>
            <a:r>
              <a:rPr lang="en-US" sz="2400" dirty="0"/>
              <a:t>Stand firm then, with the belt of truth buckled around your waist, with the breastplate of righteousness in place,  </a:t>
            </a:r>
            <a:r>
              <a:rPr lang="en-US" sz="2400" baseline="30000" dirty="0"/>
              <a:t>15</a:t>
            </a:r>
            <a:r>
              <a:rPr lang="en-US" sz="2400" dirty="0"/>
              <a:t>and with your feet fitted with the readiness that comes from the gospel of peace.</a:t>
            </a:r>
          </a:p>
          <a:p>
            <a:pPr marL="0" indent="0" algn="r" eaLnBrk="1" hangingPunct="1">
              <a:lnSpc>
                <a:spcPct val="80000"/>
              </a:lnSpc>
              <a:buFontTx/>
              <a:buNone/>
              <a:defRPr/>
            </a:pPr>
            <a:r>
              <a:rPr lang="en-US" sz="2400" dirty="0"/>
              <a:t>	Ephesians 6:10-15</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9" name="Rectangle 3"/>
          <p:cNvSpPr>
            <a:spLocks noGrp="1" noChangeArrowheads="1"/>
          </p:cNvSpPr>
          <p:nvPr>
            <p:ph type="body" idx="1"/>
          </p:nvPr>
        </p:nvSpPr>
        <p:spPr>
          <a:xfrm>
            <a:off x="1028700" y="762000"/>
            <a:ext cx="7086600" cy="4648200"/>
          </a:xfrm>
        </p:spPr>
        <p:txBody>
          <a:bodyPr/>
          <a:lstStyle/>
          <a:p>
            <a:pPr marL="0" indent="0" eaLnBrk="1" hangingPunct="1">
              <a:buFontTx/>
              <a:buNone/>
              <a:defRPr/>
            </a:pPr>
            <a:r>
              <a:rPr lang="en-US" sz="2400" dirty="0"/>
              <a:t>In addition to all this, take up the shield of faith, with which you can extinguish all the flaming arrows of the evil one.  </a:t>
            </a:r>
            <a:r>
              <a:rPr lang="en-US" sz="2400" baseline="30000" dirty="0"/>
              <a:t>17</a:t>
            </a:r>
            <a:r>
              <a:rPr lang="en-US" sz="2400" dirty="0"/>
              <a:t>Take the helmet of salvation and the sword of the Spirit, which is the word of God.  </a:t>
            </a:r>
            <a:r>
              <a:rPr lang="en-US" sz="2400" baseline="30000" dirty="0"/>
              <a:t>18</a:t>
            </a:r>
            <a:r>
              <a:rPr lang="en-US" sz="2400" dirty="0"/>
              <a:t>And pray in the Spirit on all occasions with all kinds of prayers and requests. With this in mind, be alert and always keep on praying for all the saints. </a:t>
            </a:r>
          </a:p>
          <a:p>
            <a:pPr marL="0" indent="0" eaLnBrk="1" hangingPunct="1">
              <a:buFontTx/>
              <a:buNone/>
              <a:defRPr/>
            </a:pPr>
            <a:r>
              <a:rPr lang="en-US" sz="2400" baseline="30000" dirty="0"/>
              <a:t>19</a:t>
            </a:r>
            <a:r>
              <a:rPr lang="en-US" sz="2400" dirty="0"/>
              <a:t>Pray also for me, that whenever I open my mouth, words may be given me so that I will fearlessly make known the mystery of the gospel,  </a:t>
            </a:r>
            <a:r>
              <a:rPr lang="en-US" sz="2400" baseline="30000" dirty="0"/>
              <a:t>20</a:t>
            </a:r>
            <a:r>
              <a:rPr lang="en-US" sz="2400" dirty="0"/>
              <a:t>for which I am an ambassador in chains. Pray that I may declare it fearlessly, as I should.</a:t>
            </a:r>
          </a:p>
          <a:p>
            <a:pPr marL="0" indent="0" algn="r" eaLnBrk="1" hangingPunct="1">
              <a:lnSpc>
                <a:spcPct val="90000"/>
              </a:lnSpc>
              <a:buFontTx/>
              <a:buNone/>
              <a:defRPr/>
            </a:pPr>
            <a:r>
              <a:rPr lang="en-US" sz="2400" dirty="0"/>
              <a:t>	Ephesians 6:16-20</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extLst>
      <p:ext uri="{BB962C8B-B14F-4D97-AF65-F5344CB8AC3E}">
        <p14:creationId xmlns:p14="http://schemas.microsoft.com/office/powerpoint/2010/main" val="4159704558"/>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Creation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5033134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defRPr/>
            </a:pPr>
            <a:r>
              <a:rPr lang="en-US"/>
              <a:t>Graphics by Jonathan Chong</a:t>
            </a:r>
          </a:p>
        </p:txBody>
      </p:sp>
      <p:pic>
        <p:nvPicPr>
          <p:cNvPr id="17410" name="Picture 7" descr="lineINsand-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8788" y="349250"/>
            <a:ext cx="8226425" cy="615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Grp="1" noChangeArrowheads="1"/>
          </p:cNvSpPr>
          <p:nvPr>
            <p:ph type="body" idx="1"/>
          </p:nvPr>
        </p:nvSpPr>
        <p:spPr>
          <a:xfrm>
            <a:off x="438150" y="1600200"/>
            <a:ext cx="8267700" cy="3657600"/>
          </a:xfrm>
        </p:spPr>
        <p:txBody>
          <a:bodyPr/>
          <a:lstStyle/>
          <a:p>
            <a:pPr marL="0" indent="0" eaLnBrk="1" hangingPunct="1">
              <a:lnSpc>
                <a:spcPct val="120000"/>
              </a:lnSpc>
              <a:buFontTx/>
              <a:buNone/>
              <a:defRPr/>
            </a:pPr>
            <a:r>
              <a:rPr lang="en-US">
                <a:cs typeface="+mn-cs"/>
              </a:rPr>
              <a:t>In the beginning God created the heaven and the earth. And the earth was without form, and void; and darkness was upon the face of the deep. And the spirit of God moved upon the face of the waters. </a:t>
            </a:r>
          </a:p>
          <a:p>
            <a:pPr marL="0" indent="0" eaLnBrk="1" hangingPunct="1">
              <a:lnSpc>
                <a:spcPct val="120000"/>
              </a:lnSpc>
              <a:buFontTx/>
              <a:buNone/>
              <a:defRPr/>
            </a:pPr>
            <a:r>
              <a:rPr lang="en-US">
                <a:cs typeface="+mn-cs"/>
              </a:rPr>
              <a:t>- Genesis 1:1-2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defRPr/>
            </a:pPr>
            <a:r>
              <a:rPr lang="en-US"/>
              <a:t>Jonathan Chong Graphic </a:t>
            </a:r>
          </a:p>
        </p:txBody>
      </p:sp>
      <p:pic>
        <p:nvPicPr>
          <p:cNvPr id="21506" name="Picture 4" descr="lineINsand-1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8788" y="349250"/>
            <a:ext cx="8226425" cy="615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4" descr="lineINsand-1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8788" y="349250"/>
            <a:ext cx="8226425" cy="615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0" name="Rectangle 6"/>
          <p:cNvSpPr>
            <a:spLocks noChangeArrowheads="1"/>
          </p:cNvSpPr>
          <p:nvPr/>
        </p:nvSpPr>
        <p:spPr bwMode="auto">
          <a:xfrm>
            <a:off x="266700" y="457200"/>
            <a:ext cx="8610600" cy="59436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nSpc>
                <a:spcPct val="90000"/>
              </a:lnSpc>
              <a:spcBef>
                <a:spcPct val="20000"/>
              </a:spcBef>
              <a:defRPr/>
            </a:pPr>
            <a:r>
              <a:rPr lang="en-US" sz="1200">
                <a:latin typeface="Georgia" charset="0"/>
                <a:cs typeface="+mn-cs"/>
              </a:rPr>
              <a:t>In the beginning God created the heaven and the earth. And the earth was without form, and void; and darkness was upon the face of the deep. And the Spirit of God moved upon the face of the waters. And God said, Let there be light: and there was light. And God saw the light, that it was good: and God divided the light from the darkness. And God called the light Day, and the darkness he called Night. And the evening and the morning were the </a:t>
            </a:r>
            <a:r>
              <a:rPr lang="en-US" sz="1600">
                <a:solidFill>
                  <a:srgbClr val="CC0000"/>
                </a:solidFill>
                <a:latin typeface="Georgia" charset="0"/>
                <a:cs typeface="+mn-cs"/>
              </a:rPr>
              <a:t>first</a:t>
            </a:r>
            <a:r>
              <a:rPr lang="en-US" sz="1600">
                <a:latin typeface="Georgia" charset="0"/>
                <a:cs typeface="+mn-cs"/>
              </a:rPr>
              <a:t> day</a:t>
            </a:r>
            <a:r>
              <a:rPr lang="en-US" sz="1200">
                <a:latin typeface="Georgia" charset="0"/>
                <a:cs typeface="+mn-cs"/>
              </a:rPr>
              <a:t>. And God said, Let there be a firmament in the midst of the waters, and let it divide the waters from the waters. And God made the firmament, and divided the waters which were under the firmament from the waters which were above the firmament: and it was so. And God called the firmament Heaven. And the evening and the morning were the </a:t>
            </a:r>
            <a:r>
              <a:rPr lang="en-US" sz="1600">
                <a:solidFill>
                  <a:srgbClr val="CC0000"/>
                </a:solidFill>
                <a:latin typeface="Georgia" charset="0"/>
                <a:cs typeface="+mn-cs"/>
              </a:rPr>
              <a:t>second</a:t>
            </a:r>
            <a:r>
              <a:rPr lang="en-US" sz="1600">
                <a:latin typeface="Georgia" charset="0"/>
                <a:cs typeface="+mn-cs"/>
              </a:rPr>
              <a:t> day</a:t>
            </a:r>
            <a:r>
              <a:rPr lang="en-US" sz="1200">
                <a:latin typeface="Georgia" charset="0"/>
                <a:cs typeface="+mn-cs"/>
              </a:rPr>
              <a:t>. And God said, Let the waters under the heaven be gathered together unto one place, and let the dry land appear: and it was so. And God called the dry land Earth; and the gathering together of the waters called he Seas: and God saw that it was good. And God said, Let the earth bring forth grass, the herb yielding seed, and the fruit tree yielding fruit after his kind, whose seed is in itself, upon the earth: and it was so. And the earth brought forth grass, and herb yielding seed after his kind, and the tree yielding fruit, whose seed was in itself, after his kind: and God saw that it was good. And the evening and the morning were the </a:t>
            </a:r>
            <a:r>
              <a:rPr lang="en-US" sz="1600">
                <a:solidFill>
                  <a:srgbClr val="CC0000"/>
                </a:solidFill>
                <a:latin typeface="Georgia" charset="0"/>
                <a:cs typeface="+mn-cs"/>
              </a:rPr>
              <a:t>third</a:t>
            </a:r>
            <a:r>
              <a:rPr lang="en-US" sz="1600">
                <a:latin typeface="Georgia" charset="0"/>
                <a:cs typeface="+mn-cs"/>
              </a:rPr>
              <a:t> day</a:t>
            </a:r>
            <a:r>
              <a:rPr lang="en-US" sz="1200">
                <a:latin typeface="Georgia" charset="0"/>
                <a:cs typeface="+mn-cs"/>
              </a:rPr>
              <a:t>. And God said, Let there be lights in the firmament of the heaven to divide the day from the night; and let them be for signs, and for seasons, and for days, and years: And let them be for lights in the firmament of the heaven to give light upon the earth: and it was so. And God made two great lights; the greater light to rule the day, and the lesser light to rule the night: he made the stars also. And God set them in the firmament of the heaven to give light upon the earth, And to rule over the day and over the night, and to divide the light from the darkness: and God saw that it was good. And the evening and the morning were the</a:t>
            </a:r>
            <a:r>
              <a:rPr lang="en-US" sz="1200">
                <a:solidFill>
                  <a:srgbClr val="CC0000"/>
                </a:solidFill>
                <a:latin typeface="Georgia" charset="0"/>
                <a:cs typeface="+mn-cs"/>
              </a:rPr>
              <a:t> </a:t>
            </a:r>
            <a:r>
              <a:rPr lang="en-US" sz="1600">
                <a:solidFill>
                  <a:srgbClr val="CC0000"/>
                </a:solidFill>
                <a:latin typeface="Georgia" charset="0"/>
                <a:cs typeface="+mn-cs"/>
              </a:rPr>
              <a:t>fourth </a:t>
            </a:r>
            <a:r>
              <a:rPr lang="en-US" sz="1600">
                <a:latin typeface="Georgia" charset="0"/>
                <a:cs typeface="+mn-cs"/>
              </a:rPr>
              <a:t>day</a:t>
            </a:r>
            <a:r>
              <a:rPr lang="en-US" sz="1200">
                <a:latin typeface="Georgia" charset="0"/>
                <a:cs typeface="+mn-cs"/>
              </a:rPr>
              <a:t>. And God said, Let the waters bring forth abundantly the moving creature that hath life, and fowl that may fly above the earth in the open firmament of heaven. And God created great whales, and every living creature that moveth, which the waters brought forth abundantly, after their kind, and every winged fowl after his kind: and God saw that it was good. And God blessed them, saying, Be fruitful, and multiply, and fill the waters in the seas, and let fowl multiply in the earth. And the evening and the morning were the </a:t>
            </a:r>
            <a:r>
              <a:rPr lang="en-US" sz="1600">
                <a:solidFill>
                  <a:srgbClr val="CC0000"/>
                </a:solidFill>
                <a:latin typeface="Georgia" charset="0"/>
                <a:cs typeface="+mn-cs"/>
              </a:rPr>
              <a:t>fifth</a:t>
            </a:r>
            <a:r>
              <a:rPr lang="en-US" sz="1600">
                <a:latin typeface="Georgia" charset="0"/>
                <a:cs typeface="+mn-cs"/>
              </a:rPr>
              <a:t> day</a:t>
            </a:r>
            <a:r>
              <a:rPr lang="en-US" sz="1200">
                <a:latin typeface="Georgia" charset="0"/>
                <a:cs typeface="+mn-cs"/>
              </a:rPr>
              <a:t>. And God said, Let the earth bring forth the living creature after his kind, cattle, and creeping thing, and beast of the earth after his kind: and it was so. And God made the beast of the earth after his kind, and cattle after their kind, and every thing that creepeth upon the earth after his kind: and God saw that it was good. And God said, Let us make man in our image, after our likeness: and let them have dominion over the fish of the sea, and over the fowl of the air, and over the cattle, and over all the earth, and over every creeping thing that creepeth upon the earth. So God created man in his own image, in the image of God created he him; male and female created he them. And God blessed them, and God said unto them, Be fruitful, and multiply, and replenish the earth, and subdue it: and have dominion over the fish of the sea, and over the fowl of the air, and over every living thing that moveth upon the earth. And God said, Behold, I have given you every herb bearing seed, which is upon the face of all the earth, and every tree, in the which is the fruit of a tree yielding seed; to you it shall be for meat. And to every beast of the earth, and to every fowl of the air, and to every thing that creepeth upon the earth, wherein there is life, I have given every green herb for meat: and it was so. And God saw every thing that he had made, and, behold, it was very good. And the evening and the morning were the </a:t>
            </a:r>
            <a:r>
              <a:rPr lang="en-US" sz="1600">
                <a:solidFill>
                  <a:srgbClr val="CC0000"/>
                </a:solidFill>
                <a:latin typeface="Georgia" charset="0"/>
                <a:cs typeface="+mn-cs"/>
              </a:rPr>
              <a:t>sixth</a:t>
            </a:r>
            <a:r>
              <a:rPr lang="en-US" sz="1600">
                <a:latin typeface="Georgia" charset="0"/>
                <a:cs typeface="+mn-cs"/>
              </a:rPr>
              <a:t> day</a:t>
            </a:r>
            <a:r>
              <a:rPr lang="en-US" sz="1400">
                <a:latin typeface="Georgia" charset="0"/>
                <a:cs typeface="+mn-cs"/>
              </a:rPr>
              <a:t>.</a:t>
            </a:r>
          </a:p>
        </p:txBody>
      </p:sp>
      <p:sp>
        <p:nvSpPr>
          <p:cNvPr id="41987" name="Rectangle 3"/>
          <p:cNvSpPr>
            <a:spLocks noGrp="1" noChangeArrowheads="1"/>
          </p:cNvSpPr>
          <p:nvPr>
            <p:ph type="body" idx="1"/>
          </p:nvPr>
        </p:nvSpPr>
        <p:spPr>
          <a:xfrm>
            <a:off x="1104900" y="1828800"/>
            <a:ext cx="6934200" cy="3200400"/>
          </a:xfrm>
        </p:spPr>
        <p:txBody>
          <a:bodyPr/>
          <a:lstStyle/>
          <a:p>
            <a:pPr marL="0" indent="0" eaLnBrk="1" hangingPunct="1">
              <a:lnSpc>
                <a:spcPct val="120000"/>
              </a:lnSpc>
              <a:buFontTx/>
              <a:buNone/>
              <a:defRPr/>
            </a:pPr>
            <a:r>
              <a:rPr lang="en-US"/>
              <a:t>And God called the light Day, and the darkness he called Night. And the evening and the morning were the first day. </a:t>
            </a:r>
          </a:p>
          <a:p>
            <a:pPr marL="0" indent="0" eaLnBrk="1" hangingPunct="1">
              <a:lnSpc>
                <a:spcPct val="120000"/>
              </a:lnSpc>
              <a:buFontTx/>
              <a:buNone/>
              <a:defRPr/>
            </a:pPr>
            <a:r>
              <a:rPr lang="en-US"/>
              <a:t>- Genesis 1:5</a:t>
            </a:r>
          </a:p>
        </p:txBody>
      </p:sp>
      <p:sp>
        <p:nvSpPr>
          <p:cNvPr id="41988" name="Text Box 4"/>
          <p:cNvSpPr txBox="1">
            <a:spLocks noChangeArrowheads="1"/>
          </p:cNvSpPr>
          <p:nvPr/>
        </p:nvSpPr>
        <p:spPr bwMode="auto">
          <a:xfrm>
            <a:off x="1924050" y="3657600"/>
            <a:ext cx="1219200"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3200">
                <a:solidFill>
                  <a:srgbClr val="CC0000"/>
                </a:solidFill>
                <a:latin typeface="Georgia" charset="0"/>
                <a:cs typeface="+mn-cs"/>
              </a:rPr>
              <a:t>day</a:t>
            </a:r>
          </a:p>
        </p:txBody>
      </p:sp>
      <p:sp>
        <p:nvSpPr>
          <p:cNvPr id="41989" name="Text Box 5"/>
          <p:cNvSpPr txBox="1">
            <a:spLocks noChangeArrowheads="1"/>
          </p:cNvSpPr>
          <p:nvPr/>
        </p:nvSpPr>
        <p:spPr bwMode="auto">
          <a:xfrm>
            <a:off x="1981200" y="3486150"/>
            <a:ext cx="777875"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000">
                <a:solidFill>
                  <a:schemeClr val="accent2"/>
                </a:solidFill>
                <a:latin typeface="Arial Rounded MT Bold" charset="0"/>
                <a:cs typeface="+mn-cs"/>
              </a:rPr>
              <a:t>yom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988"/>
                                        </p:tgtEl>
                                        <p:attrNameLst>
                                          <p:attrName>style.visibility</p:attrName>
                                        </p:attrNameLst>
                                      </p:cBhvr>
                                      <p:to>
                                        <p:strVal val="visible"/>
                                      </p:to>
                                    </p:set>
                                  </p:childTnLst>
                                </p:cTn>
                              </p:par>
                              <p:par>
                                <p:cTn id="7" presetID="2" presetClass="entr" presetSubtype="6" fill="hold" grpId="0" nodeType="withEffect">
                                  <p:stCondLst>
                                    <p:cond delay="0"/>
                                  </p:stCondLst>
                                  <p:childTnLst>
                                    <p:set>
                                      <p:cBhvr>
                                        <p:cTn id="8" dur="1" fill="hold">
                                          <p:stCondLst>
                                            <p:cond delay="0"/>
                                          </p:stCondLst>
                                        </p:cTn>
                                        <p:tgtEl>
                                          <p:spTgt spid="41989"/>
                                        </p:tgtEl>
                                        <p:attrNameLst>
                                          <p:attrName>style.visibility</p:attrName>
                                        </p:attrNameLst>
                                      </p:cBhvr>
                                      <p:to>
                                        <p:strVal val="visible"/>
                                      </p:to>
                                    </p:set>
                                    <p:anim calcmode="lin" valueType="num">
                                      <p:cBhvr additive="base">
                                        <p:cTn id="9" dur="500" fill="hold"/>
                                        <p:tgtEl>
                                          <p:spTgt spid="41989"/>
                                        </p:tgtEl>
                                        <p:attrNameLst>
                                          <p:attrName>ppt_x</p:attrName>
                                        </p:attrNameLst>
                                      </p:cBhvr>
                                      <p:tavLst>
                                        <p:tav tm="0">
                                          <p:val>
                                            <p:strVal val="1+#ppt_w/2"/>
                                          </p:val>
                                        </p:tav>
                                        <p:tav tm="100000">
                                          <p:val>
                                            <p:strVal val="#ppt_x"/>
                                          </p:val>
                                        </p:tav>
                                      </p:tavLst>
                                    </p:anim>
                                    <p:anim calcmode="lin" valueType="num">
                                      <p:cBhvr additive="base">
                                        <p:cTn id="10" dur="500" fill="hold"/>
                                        <p:tgtEl>
                                          <p:spTgt spid="41989"/>
                                        </p:tgtEl>
                                        <p:attrNameLst>
                                          <p:attrName>ppt_y</p:attrName>
                                        </p:attrNameLst>
                                      </p:cBhvr>
                                      <p:tavLst>
                                        <p:tav tm="0">
                                          <p:val>
                                            <p:strVal val="1+#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41989"/>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41987">
                                            <p:txEl>
                                              <p:pRg st="0" end="0"/>
                                            </p:txEl>
                                          </p:spTgt>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41987">
                                            <p:txEl>
                                              <p:pRg st="1" end="1"/>
                                            </p:txEl>
                                          </p:spTgt>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41988"/>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41990"/>
                                        </p:tgtEl>
                                        <p:attrNameLst>
                                          <p:attrName>style.visibility</p:attrName>
                                        </p:attrNameLst>
                                      </p:cBhvr>
                                      <p:to>
                                        <p:strVal val="visible"/>
                                      </p:to>
                                    </p:set>
                                    <p:animEffect transition="in" filter="fade">
                                      <p:cBhvr>
                                        <p:cTn id="23" dur="500"/>
                                        <p:tgtEl>
                                          <p:spTgt spid="4199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41990"/>
                                        </p:tgtEl>
                                        <p:attrNameLst>
                                          <p:attrName>style.visibility</p:attrName>
                                        </p:attrNameLst>
                                      </p:cBhvr>
                                      <p:to>
                                        <p:strVal val="hidden"/>
                                      </p:to>
                                    </p:set>
                                  </p:childTnLst>
                                </p:cTn>
                              </p:par>
                              <p:par>
                                <p:cTn id="28" presetID="1" presetClass="entr" presetSubtype="0" fill="hold" grpId="1" nodeType="withEffect">
                                  <p:stCondLst>
                                    <p:cond delay="0"/>
                                  </p:stCondLst>
                                  <p:childTnLst>
                                    <p:set>
                                      <p:cBhvr>
                                        <p:cTn id="29" dur="1" fill="hold">
                                          <p:stCondLst>
                                            <p:cond delay="0"/>
                                          </p:stCondLst>
                                        </p:cTn>
                                        <p:tgtEl>
                                          <p:spTgt spid="41987">
                                            <p:txEl>
                                              <p:pRg st="0" end="0"/>
                                            </p:txEl>
                                          </p:spTgt>
                                        </p:tgtEl>
                                        <p:attrNameLst>
                                          <p:attrName>style.visibility</p:attrName>
                                        </p:attrNameLst>
                                      </p:cBhvr>
                                      <p:to>
                                        <p:strVal val="visible"/>
                                      </p:to>
                                    </p:set>
                                  </p:childTnLst>
                                </p:cTn>
                              </p:par>
                              <p:par>
                                <p:cTn id="30" presetID="1" presetClass="entr" presetSubtype="0" fill="hold" grpId="1" nodeType="withEffect">
                                  <p:stCondLst>
                                    <p:cond delay="0"/>
                                  </p:stCondLst>
                                  <p:childTnLst>
                                    <p:set>
                                      <p:cBhvr>
                                        <p:cTn id="31" dur="1" fill="hold">
                                          <p:stCondLst>
                                            <p:cond delay="0"/>
                                          </p:stCondLst>
                                        </p:cTn>
                                        <p:tgtEl>
                                          <p:spTgt spid="4198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0" grpId="0" animBg="1"/>
      <p:bldP spid="41990" grpId="1" animBg="1"/>
      <p:bldP spid="41987" grpId="0" build="p"/>
      <p:bldP spid="41987" grpId="1" build="p"/>
      <p:bldP spid="41988" grpId="0"/>
      <p:bldP spid="41988" grpId="1"/>
      <p:bldP spid="41989" grpId="0"/>
      <p:bldP spid="41989" grpId="1"/>
    </p:bldLst>
  </p:timing>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Georgia"/>
        <a:ea typeface="ＭＳ Ｐゴシック"/>
        <a:cs typeface=""/>
      </a:majorFont>
      <a:minorFont>
        <a:latin typeface="Georgi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Georgia"/>
        <a:ea typeface="ＭＳ Ｐゴシック"/>
        <a:cs typeface=""/>
      </a:majorFont>
      <a:minorFont>
        <a:latin typeface="Georgi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Custom Design">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Georgia"/>
        <a:ea typeface="ＭＳ Ｐゴシック"/>
        <a:cs typeface=""/>
      </a:majorFont>
      <a:minorFont>
        <a:latin typeface="Georgi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Custom Design">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Georgia"/>
        <a:ea typeface="ＭＳ Ｐゴシック"/>
        <a:cs typeface=""/>
      </a:majorFont>
      <a:minorFont>
        <a:latin typeface="Georgi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Custom Design">
  <a:themeElements>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Custom Design">
      <a:majorFont>
        <a:latin typeface="Georgia"/>
        <a:ea typeface="ＭＳ Ｐゴシック"/>
        <a:cs typeface=""/>
      </a:majorFont>
      <a:minorFont>
        <a:latin typeface="Georgi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Custom Design">
  <a:themeElements>
    <a:clrScheme name="5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Custom Design">
      <a:majorFont>
        <a:latin typeface="Georgia"/>
        <a:ea typeface="ＭＳ Ｐゴシック"/>
        <a:cs typeface=""/>
      </a:majorFont>
      <a:minorFont>
        <a:latin typeface="Georgi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3414</TotalTime>
  <Words>9558</Words>
  <Application>Microsoft Macintosh PowerPoint</Application>
  <PresentationFormat>On-screen Show (4:3)</PresentationFormat>
  <Paragraphs>249</Paragraphs>
  <Slides>48</Slides>
  <Notes>47</Notes>
  <HiddenSlides>0</HiddenSlides>
  <MMClips>0</MMClips>
  <ScaleCrop>false</ScaleCrop>
  <HeadingPairs>
    <vt:vector size="8" baseType="variant">
      <vt:variant>
        <vt:lpstr>Fonts Used</vt:lpstr>
      </vt:variant>
      <vt:variant>
        <vt:i4>6</vt:i4>
      </vt:variant>
      <vt:variant>
        <vt:lpstr>Theme</vt:lpstr>
      </vt:variant>
      <vt:variant>
        <vt:i4>7</vt:i4>
      </vt:variant>
      <vt:variant>
        <vt:lpstr>Embedded OLE Servers</vt:lpstr>
      </vt:variant>
      <vt:variant>
        <vt:i4>1</vt:i4>
      </vt:variant>
      <vt:variant>
        <vt:lpstr>Slide Titles</vt:lpstr>
      </vt:variant>
      <vt:variant>
        <vt:i4>48</vt:i4>
      </vt:variant>
    </vt:vector>
  </HeadingPairs>
  <TitlesOfParts>
    <vt:vector size="62" baseType="lpstr">
      <vt:lpstr>Aramis Regular</vt:lpstr>
      <vt:lpstr>Arial</vt:lpstr>
      <vt:lpstr>Arial Rounded MT Bold</vt:lpstr>
      <vt:lpstr>Georgia</vt:lpstr>
      <vt:lpstr>Times New Roman</vt:lpstr>
      <vt:lpstr>Wingdings</vt:lpstr>
      <vt:lpstr>Custom Design</vt:lpstr>
      <vt:lpstr>1_Custom Design</vt:lpstr>
      <vt:lpstr>2_Custom Design</vt:lpstr>
      <vt:lpstr>3_Custom Design</vt:lpstr>
      <vt:lpstr>4_Custom Design</vt:lpstr>
      <vt:lpstr>5_Custom Design</vt:lpstr>
      <vt:lpstr>Orbit</vt:lpstr>
      <vt:lpstr>Image</vt:lpstr>
      <vt:lpstr>A Line in the Sand</vt:lpstr>
      <vt:lpstr>PowerPoint Presentation</vt:lpstr>
      <vt:lpstr>PowerPoint Presentation</vt:lpstr>
      <vt:lpstr>PowerPoint Presentation</vt:lpstr>
      <vt:lpstr>Graphics by Jonathan Chong</vt:lpstr>
      <vt:lpstr>PowerPoint Presentation</vt:lpstr>
      <vt:lpstr>Jonathan Chong Graphic </vt:lpstr>
      <vt:lpstr>PowerPoint Presentation</vt:lpstr>
      <vt:lpstr>PowerPoint Presentation</vt:lpstr>
      <vt:lpstr>Old Earth/Young Earth  Time 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Mount St. Helens</vt:lpstr>
      <vt:lpstr>200 layers in 3 hours!</vt:lpstr>
      <vt:lpstr>Step Canyon &amp; Loowit Canyon</vt:lpstr>
      <vt:lpstr>There are two ways to explain most of the fossils we find...</vt:lpstr>
      <vt:lpstr>PowerPoint Presentation</vt:lpstr>
      <vt:lpstr>PowerPoint Presentation</vt:lpstr>
      <vt:lpstr>PowerPoint Presentation</vt:lpstr>
      <vt:lpstr>PowerPoint Presentation</vt:lpstr>
      <vt:lpstr>Galaxies wind themselves up too fast.</vt:lpstr>
      <vt:lpstr>Not enough supernova remnants</vt:lpstr>
      <vt:lpstr>Seafloor mud accumulates too fast.</vt:lpstr>
      <vt:lpstr>The sea is not salty enough.</vt:lpstr>
      <vt:lpstr>The Earth's magnetic field is losing energy too fast.</vt:lpstr>
      <vt:lpstr>Biological material decays  too fast.</vt:lpstr>
      <vt:lpstr>Agriculture is too short.</vt:lpstr>
      <vt:lpstr>Written history is too short.</vt:lpstr>
      <vt:lpstr>Uranium decays into lead</vt:lpstr>
      <vt:lpstr>Mount St. Helens</vt:lpstr>
      <vt:lpstr>Radioisotopes</vt:lpstr>
      <vt:lpstr>Distant Starlight</vt:lpstr>
      <vt:lpstr>PowerPoint Presentation</vt:lpstr>
      <vt:lpstr>PowerPoint Presentation</vt:lpstr>
      <vt:lpstr>PowerPoint Presentation</vt:lpstr>
      <vt:lpstr>A Working Strategy</vt:lpstr>
      <vt:lpstr>PowerPoint Presentation</vt:lpstr>
      <vt:lpstr>PowerPoint Presentation</vt:lpstr>
      <vt:lpstr>PowerPoint Presentation</vt:lpstr>
      <vt:lpstr>PowerPoint Presentation</vt:lpstr>
      <vt:lpstr>Black</vt:lpstr>
      <vt:lpstr>Creation link at BibleStudyDownloads.org</vt:lpstr>
    </vt:vector>
  </TitlesOfParts>
  <Company>ICR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Line in the Sand</dc:title>
  <dc:creator>MobileMedia1</dc:creator>
  <cp:lastModifiedBy>Rick Griffith</cp:lastModifiedBy>
  <cp:revision>71</cp:revision>
  <dcterms:created xsi:type="dcterms:W3CDTF">2007-01-17T01:24:10Z</dcterms:created>
  <dcterms:modified xsi:type="dcterms:W3CDTF">2023-01-17T01:05:01Z</dcterms:modified>
</cp:coreProperties>
</file>